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Playfair Displ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BA1749-3562-460F-A979-CBC954E1E8C5}">
  <a:tblStyle styleId="{FCBA1749-3562-460F-A979-CBC954E1E8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PlayfairDisplay-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PlayfairDisplay-italic.fntdata"/><Relationship Id="rId12" Type="http://schemas.openxmlformats.org/officeDocument/2006/relationships/slide" Target="slides/slide6.xml"/><Relationship Id="rId34" Type="http://schemas.openxmlformats.org/officeDocument/2006/relationships/font" Target="fonts/PlayfairDispl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PlayfairDispl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g_max"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sine_similarity" TargetMode="External"/><Relationship Id="rId3" Type="http://schemas.openxmlformats.org/officeDocument/2006/relationships/hyperlink" Target="https://en.wikipedia.org/wiki/Entropy_(information_theory)" TargetMode="External"/><Relationship Id="rId4" Type="http://schemas.openxmlformats.org/officeDocument/2006/relationships/hyperlink" Target="https://proceedings.neurips.cc/paper/2020/hash/92d1e1eb1cd6f9fba3227870bb6d7f07-Abstract.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02b1179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02b1179a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02b1179a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02b1179a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11111"/>
                </a:solidFill>
                <a:highlight>
                  <a:srgbClr val="FDFDFD"/>
                </a:highlight>
              </a:rPr>
              <a:t>The feature encoder’s job is to reduce the dimensionality of the audio data, converting the raw waveform into a sequence of feature vectors </a:t>
            </a:r>
            <a:r>
              <a:rPr i="1" lang="en" sz="1200">
                <a:solidFill>
                  <a:srgbClr val="111111"/>
                </a:solidFill>
                <a:highlight>
                  <a:srgbClr val="FDFDFD"/>
                </a:highlight>
              </a:rPr>
              <a:t>Z</a:t>
            </a:r>
            <a:r>
              <a:rPr baseline="-25000" i="1" lang="en" sz="1200">
                <a:solidFill>
                  <a:srgbClr val="111111"/>
                </a:solidFill>
                <a:highlight>
                  <a:srgbClr val="FDFDFD"/>
                </a:highlight>
              </a:rPr>
              <a:t>0</a:t>
            </a:r>
            <a:r>
              <a:rPr i="1" lang="en" sz="1200">
                <a:solidFill>
                  <a:srgbClr val="111111"/>
                </a:solidFill>
                <a:highlight>
                  <a:srgbClr val="FDFDFD"/>
                </a:highlight>
              </a:rPr>
              <a:t>, Z</a:t>
            </a:r>
            <a:r>
              <a:rPr baseline="-25000" i="1" lang="en" sz="1200">
                <a:solidFill>
                  <a:srgbClr val="111111"/>
                </a:solidFill>
                <a:highlight>
                  <a:srgbClr val="FDFDFD"/>
                </a:highlight>
              </a:rPr>
              <a:t>1</a:t>
            </a:r>
            <a:r>
              <a:rPr i="1" lang="en" sz="1200">
                <a:solidFill>
                  <a:srgbClr val="111111"/>
                </a:solidFill>
                <a:highlight>
                  <a:srgbClr val="FDFDFD"/>
                </a:highlight>
              </a:rPr>
              <a:t>, Z</a:t>
            </a:r>
            <a:r>
              <a:rPr baseline="-25000" i="1" lang="en" sz="1200">
                <a:solidFill>
                  <a:srgbClr val="111111"/>
                </a:solidFill>
                <a:highlight>
                  <a:srgbClr val="FDFDFD"/>
                </a:highlight>
              </a:rPr>
              <a:t>2</a:t>
            </a:r>
            <a:r>
              <a:rPr i="1" lang="en" sz="1200">
                <a:solidFill>
                  <a:srgbClr val="111111"/>
                </a:solidFill>
                <a:highlight>
                  <a:srgbClr val="FDFDFD"/>
                </a:highlight>
              </a:rPr>
              <a:t>, …, Z</a:t>
            </a:r>
            <a:r>
              <a:rPr baseline="-25000" i="1" lang="en" sz="1200">
                <a:solidFill>
                  <a:srgbClr val="111111"/>
                </a:solidFill>
                <a:highlight>
                  <a:srgbClr val="FDFDFD"/>
                </a:highlight>
              </a:rPr>
              <a:t>T</a:t>
            </a:r>
            <a:r>
              <a:rPr lang="en" sz="1200">
                <a:solidFill>
                  <a:srgbClr val="111111"/>
                </a:solidFill>
                <a:highlight>
                  <a:srgbClr val="FDFDFD"/>
                </a:highlight>
              </a:rPr>
              <a:t> each 20 milliseconds. Its architecture is simple: a 7-layer convolutional neural network (single-dimensional) with 512 channels at each layer.</a:t>
            </a:r>
            <a:endParaRPr sz="1200">
              <a:solidFill>
                <a:srgbClr val="111111"/>
              </a:solidFill>
              <a:highlight>
                <a:srgbClr val="FDFDFD"/>
              </a:highlight>
            </a:endParaRPr>
          </a:p>
          <a:p>
            <a:pPr indent="0" lvl="0" marL="0" rtl="0" algn="l">
              <a:lnSpc>
                <a:spcPct val="115000"/>
              </a:lnSpc>
              <a:spcBef>
                <a:spcPts val="11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eff6f8c6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eff6f8c6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11111"/>
                </a:solidFill>
                <a:highlight>
                  <a:srgbClr val="FDFDFD"/>
                </a:highlight>
              </a:rPr>
              <a:t>The latent features are multiplied by the </a:t>
            </a:r>
            <a:r>
              <a:rPr i="1" lang="en" sz="1200">
                <a:solidFill>
                  <a:srgbClr val="111111"/>
                </a:solidFill>
                <a:highlight>
                  <a:srgbClr val="FDFDFD"/>
                </a:highlight>
              </a:rPr>
              <a:t>quantization matrix</a:t>
            </a:r>
            <a:r>
              <a:rPr lang="en" sz="1200">
                <a:solidFill>
                  <a:srgbClr val="111111"/>
                </a:solidFill>
                <a:highlight>
                  <a:srgbClr val="FDFDFD"/>
                </a:highlight>
              </a:rPr>
              <a:t> to give the logits: one score for each of the possible </a:t>
            </a:r>
            <a:r>
              <a:rPr i="1" lang="en" sz="1200">
                <a:solidFill>
                  <a:srgbClr val="111111"/>
                </a:solidFill>
                <a:highlight>
                  <a:srgbClr val="FDFDFD"/>
                </a:highlight>
              </a:rPr>
              <a:t>codewords</a:t>
            </a:r>
            <a:r>
              <a:rPr lang="en" sz="1200">
                <a:solidFill>
                  <a:srgbClr val="111111"/>
                </a:solidFill>
                <a:highlight>
                  <a:srgbClr val="FDFDFD"/>
                </a:highlight>
              </a:rPr>
              <a:t> in each </a:t>
            </a:r>
            <a:r>
              <a:rPr i="1" lang="en" sz="1200">
                <a:solidFill>
                  <a:srgbClr val="111111"/>
                </a:solidFill>
                <a:highlight>
                  <a:srgbClr val="FDFDFD"/>
                </a:highlight>
              </a:rPr>
              <a:t>codebook</a:t>
            </a:r>
            <a:r>
              <a:rPr lang="en" sz="1200">
                <a:solidFill>
                  <a:srgbClr val="111111"/>
                </a:solidFill>
                <a:highlight>
                  <a:srgbClr val="FDFDFD"/>
                </a:highlight>
              </a:rPr>
              <a:t>. The Gumbel-Softmax trick allows sampling a single codeword from each codebook, after converting these logits into probabilities. It is similar to taking the </a:t>
            </a:r>
            <a:r>
              <a:rPr lang="en" sz="1200">
                <a:solidFill>
                  <a:srgbClr val="2A7AE2"/>
                </a:solidFill>
                <a:highlight>
                  <a:srgbClr val="FDFDFD"/>
                </a:highlight>
                <a:uFill>
                  <a:noFill/>
                </a:uFill>
                <a:hlinkClick r:id="rId2">
                  <a:extLst>
                    <a:ext uri="{A12FA001-AC4F-418D-AE19-62706E023703}">
                      <ahyp:hlinkClr val="tx"/>
                    </a:ext>
                  </a:extLst>
                </a:hlinkClick>
              </a:rPr>
              <a:t>argmax</a:t>
            </a:r>
            <a:r>
              <a:rPr lang="en" sz="1200">
                <a:solidFill>
                  <a:srgbClr val="111111"/>
                </a:solidFill>
                <a:highlight>
                  <a:srgbClr val="FDFDFD"/>
                </a:highlight>
              </a:rPr>
              <a:t> except that the operation is fully differentiable. Moreover, a small randomness effect, whose effect is controlled by a temperature argument, is introduced to the sampling process to facilitate training and codewords utilization.</a:t>
            </a:r>
            <a:endParaRPr sz="1200">
              <a:solidFill>
                <a:srgbClr val="111111"/>
              </a:solidFill>
              <a:highlight>
                <a:srgbClr val="FDFDFD"/>
              </a:highlight>
            </a:endParaRPr>
          </a:p>
          <a:p>
            <a:pPr indent="0" lvl="0" marL="0" rtl="0" algn="l">
              <a:lnSpc>
                <a:spcPct val="115000"/>
              </a:lnSpc>
              <a:spcBef>
                <a:spcPts val="11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02b1179a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02b1179a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en" sz="1400">
                <a:solidFill>
                  <a:schemeClr val="dk1"/>
                </a:solidFill>
              </a:rPr>
              <a:t>wav2vec 2.0 masks the speech input in the latent space and solves a contrastive task defined over a quantization of the latent representations which are jointly learned [3]</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02b1179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02b1179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11111"/>
                </a:solidFill>
                <a:highlight>
                  <a:srgbClr val="FDFDFD"/>
                </a:highlight>
              </a:rPr>
              <a:t>The final context vectors then go through the last projection layer to match the dimension of the quantized speech units </a:t>
            </a:r>
            <a:r>
              <a:rPr i="1" lang="en" sz="1200">
                <a:solidFill>
                  <a:srgbClr val="111111"/>
                </a:solidFill>
                <a:highlight>
                  <a:srgbClr val="FDFDFD"/>
                </a:highlight>
              </a:rPr>
              <a:t>Q</a:t>
            </a:r>
            <a:r>
              <a:rPr baseline="-25000" i="1" lang="en" sz="1200">
                <a:solidFill>
                  <a:srgbClr val="111111"/>
                </a:solidFill>
                <a:highlight>
                  <a:srgbClr val="FDFDFD"/>
                </a:highlight>
              </a:rPr>
              <a:t>t</a:t>
            </a:r>
            <a:r>
              <a:rPr lang="en" sz="1200">
                <a:solidFill>
                  <a:srgbClr val="111111"/>
                </a:solidFill>
                <a:highlight>
                  <a:srgbClr val="FDFDFD"/>
                </a:highlight>
              </a:rPr>
              <a:t>. For each masked position, </a:t>
            </a:r>
            <a:r>
              <a:rPr b="1" lang="en" sz="1200">
                <a:solidFill>
                  <a:srgbClr val="111111"/>
                </a:solidFill>
                <a:highlight>
                  <a:srgbClr val="FDFDFD"/>
                </a:highlight>
              </a:rPr>
              <a:t>100 negative distractors are uniformly sampled from other positions in the same sentence</a:t>
            </a:r>
            <a:r>
              <a:rPr lang="en" sz="1200">
                <a:solidFill>
                  <a:srgbClr val="111111"/>
                </a:solidFill>
                <a:highlight>
                  <a:srgbClr val="FDFDFD"/>
                </a:highlight>
              </a:rPr>
              <a:t>. The model then compares the similarity (</a:t>
            </a:r>
            <a:r>
              <a:rPr lang="en" sz="1200">
                <a:solidFill>
                  <a:srgbClr val="2A7AE2"/>
                </a:solidFill>
                <a:highlight>
                  <a:srgbClr val="FDFDFD"/>
                </a:highlight>
                <a:uFill>
                  <a:noFill/>
                </a:uFill>
                <a:hlinkClick r:id="rId2">
                  <a:extLst>
                    <a:ext uri="{A12FA001-AC4F-418D-AE19-62706E023703}">
                      <ahyp:hlinkClr val="tx"/>
                    </a:ext>
                  </a:extLst>
                </a:hlinkClick>
              </a:rPr>
              <a:t>cosine similarity</a:t>
            </a:r>
            <a:r>
              <a:rPr lang="en" sz="1200">
                <a:solidFill>
                  <a:srgbClr val="111111"/>
                </a:solidFill>
                <a:highlight>
                  <a:srgbClr val="FDFDFD"/>
                </a:highlight>
              </a:rPr>
              <a:t>) between the projected context vector </a:t>
            </a:r>
            <a:r>
              <a:rPr i="1" lang="en" sz="1200">
                <a:solidFill>
                  <a:srgbClr val="111111"/>
                </a:solidFill>
                <a:highlight>
                  <a:srgbClr val="FDFDFD"/>
                </a:highlight>
              </a:rPr>
              <a:t>C’</a:t>
            </a:r>
            <a:r>
              <a:rPr baseline="-25000" i="1" lang="en" sz="1200">
                <a:solidFill>
                  <a:srgbClr val="111111"/>
                </a:solidFill>
                <a:highlight>
                  <a:srgbClr val="FDFDFD"/>
                </a:highlight>
              </a:rPr>
              <a:t>t</a:t>
            </a:r>
            <a:r>
              <a:rPr lang="en" sz="1200">
                <a:solidFill>
                  <a:srgbClr val="111111"/>
                </a:solidFill>
                <a:highlight>
                  <a:srgbClr val="FDFDFD"/>
                </a:highlight>
              </a:rPr>
              <a:t> and the true positive target </a:t>
            </a:r>
            <a:r>
              <a:rPr i="1" lang="en" sz="1200">
                <a:solidFill>
                  <a:srgbClr val="111111"/>
                </a:solidFill>
                <a:highlight>
                  <a:srgbClr val="FDFDFD"/>
                </a:highlight>
              </a:rPr>
              <a:t>Q</a:t>
            </a:r>
            <a:r>
              <a:rPr baseline="-25000" i="1" lang="en" sz="1200">
                <a:solidFill>
                  <a:srgbClr val="111111"/>
                </a:solidFill>
                <a:highlight>
                  <a:srgbClr val="FDFDFD"/>
                </a:highlight>
              </a:rPr>
              <a:t>p</a:t>
            </a:r>
            <a:r>
              <a:rPr lang="en" sz="1200">
                <a:solidFill>
                  <a:srgbClr val="111111"/>
                </a:solidFill>
                <a:highlight>
                  <a:srgbClr val="FDFDFD"/>
                </a:highlight>
              </a:rPr>
              <a:t> along with all negative distractors </a:t>
            </a:r>
            <a:r>
              <a:rPr i="1" lang="en" sz="1200">
                <a:solidFill>
                  <a:srgbClr val="111111"/>
                </a:solidFill>
                <a:highlight>
                  <a:srgbClr val="FDFDFD"/>
                </a:highlight>
              </a:rPr>
              <a:t>Q</a:t>
            </a:r>
            <a:r>
              <a:rPr baseline="-25000" i="1" lang="en" sz="1200">
                <a:solidFill>
                  <a:srgbClr val="111111"/>
                </a:solidFill>
                <a:highlight>
                  <a:srgbClr val="FDFDFD"/>
                </a:highlight>
              </a:rPr>
              <a:t>ñ</a:t>
            </a:r>
            <a:r>
              <a:rPr lang="en" sz="1200">
                <a:solidFill>
                  <a:srgbClr val="111111"/>
                </a:solidFill>
                <a:highlight>
                  <a:srgbClr val="FDFDFD"/>
                </a:highlight>
              </a:rPr>
              <a:t>. The contrastive loss then encourages high similarity with the true positive target and penalizes high similarity scores with negative distractors.</a:t>
            </a:r>
            <a:endParaRPr sz="1200">
              <a:solidFill>
                <a:srgbClr val="111111"/>
              </a:solidFill>
              <a:highlight>
                <a:srgbClr val="FDFDFD"/>
              </a:highlight>
            </a:endParaRPr>
          </a:p>
          <a:p>
            <a:pPr indent="0" lvl="0" marL="0" rtl="0" algn="l">
              <a:lnSpc>
                <a:spcPct val="115000"/>
              </a:lnSpc>
              <a:spcBef>
                <a:spcPts val="1100"/>
              </a:spcBef>
              <a:spcAft>
                <a:spcPts val="0"/>
              </a:spcAft>
              <a:buNone/>
            </a:pPr>
            <a:r>
              <a:t/>
            </a:r>
            <a:endParaRPr sz="1200">
              <a:solidFill>
                <a:srgbClr val="111111"/>
              </a:solidFill>
              <a:highlight>
                <a:srgbClr val="FDFDFD"/>
              </a:highlight>
            </a:endParaRPr>
          </a:p>
          <a:p>
            <a:pPr indent="0" lvl="0" marL="0" rtl="0" algn="l">
              <a:lnSpc>
                <a:spcPct val="115000"/>
              </a:lnSpc>
              <a:spcBef>
                <a:spcPts val="1100"/>
              </a:spcBef>
              <a:spcAft>
                <a:spcPts val="0"/>
              </a:spcAft>
              <a:buNone/>
            </a:pPr>
            <a:r>
              <a:t/>
            </a:r>
            <a:endParaRPr sz="1200">
              <a:solidFill>
                <a:srgbClr val="111111"/>
              </a:solidFill>
              <a:highlight>
                <a:srgbClr val="FDFDFD"/>
              </a:highlight>
            </a:endParaRPr>
          </a:p>
          <a:p>
            <a:pPr indent="0" lvl="0" marL="0" rtl="0" algn="l">
              <a:lnSpc>
                <a:spcPct val="115000"/>
              </a:lnSpc>
              <a:spcBef>
                <a:spcPts val="1100"/>
              </a:spcBef>
              <a:spcAft>
                <a:spcPts val="0"/>
              </a:spcAft>
              <a:buClr>
                <a:schemeClr val="dk1"/>
              </a:buClr>
              <a:buSzPts val="1100"/>
              <a:buFont typeface="Arial"/>
              <a:buNone/>
            </a:pPr>
            <a:r>
              <a:rPr lang="en" sz="1200">
                <a:solidFill>
                  <a:srgbClr val="111111"/>
                </a:solidFill>
                <a:highlight>
                  <a:srgbClr val="FDFDFD"/>
                </a:highlight>
              </a:rPr>
              <a:t>During pre-training, another loss is added to the contrastive loss to encourage the model to use all codewords equally often. This works by maximizing the </a:t>
            </a:r>
            <a:r>
              <a:rPr lang="en" sz="1200">
                <a:solidFill>
                  <a:srgbClr val="2A7AE2"/>
                </a:solidFill>
                <a:highlight>
                  <a:srgbClr val="FDFDFD"/>
                </a:highlight>
                <a:uFill>
                  <a:noFill/>
                </a:uFill>
                <a:hlinkClick r:id="rId3">
                  <a:extLst>
                    <a:ext uri="{A12FA001-AC4F-418D-AE19-62706E023703}">
                      <ahyp:hlinkClr val="tx"/>
                    </a:ext>
                  </a:extLst>
                </a:hlinkClick>
              </a:rPr>
              <a:t>entropy</a:t>
            </a:r>
            <a:r>
              <a:rPr lang="en" sz="1200">
                <a:solidFill>
                  <a:srgbClr val="111111"/>
                </a:solidFill>
                <a:highlight>
                  <a:srgbClr val="FDFDFD"/>
                </a:highlight>
              </a:rPr>
              <a:t> of the Gumbel-Softmax distribution, preventing the model to always choose from a small sub-group of all available codebook entries. You can find more details in the </a:t>
            </a:r>
            <a:r>
              <a:rPr lang="en" sz="1200">
                <a:solidFill>
                  <a:srgbClr val="2A7AE2"/>
                </a:solidFill>
                <a:highlight>
                  <a:srgbClr val="FDFDFD"/>
                </a:highlight>
                <a:uFill>
                  <a:noFill/>
                </a:uFill>
                <a:hlinkClick r:id="rId4">
                  <a:extLst>
                    <a:ext uri="{A12FA001-AC4F-418D-AE19-62706E023703}">
                      <ahyp:hlinkClr val="tx"/>
                    </a:ext>
                  </a:extLst>
                </a:hlinkClick>
              </a:rPr>
              <a:t>original paper</a:t>
            </a:r>
            <a:r>
              <a:rPr lang="en" sz="1200">
                <a:solidFill>
                  <a:srgbClr val="111111"/>
                </a:solidFill>
                <a:highlight>
                  <a:srgbClr val="FDFDFD"/>
                </a:highlight>
              </a:rPr>
              <a:t>.</a:t>
            </a:r>
            <a:endParaRPr sz="1200">
              <a:solidFill>
                <a:srgbClr val="111111"/>
              </a:solidFill>
              <a:highlight>
                <a:srgbClr val="FDFDFD"/>
              </a:highlight>
            </a:endParaRPr>
          </a:p>
          <a:p>
            <a:pPr indent="0" lvl="0" marL="0" rtl="0" algn="l">
              <a:lnSpc>
                <a:spcPct val="115000"/>
              </a:lnSpc>
              <a:spcBef>
                <a:spcPts val="11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024b343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024b343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f7dc1842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f7dc1842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fb98e2aee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9fb98e2aee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e48bbef74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e48bbef74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fb98e2aee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fb98e2aee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f7dc1842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f7dc1842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e48bbef74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e48bbef74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9fb98e2ae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9fb98e2ae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fb98e2ae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fb98e2ae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e48bbef7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e48bbef7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9eff6f8c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9eff6f8c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fcf15bcc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fcf15bcc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fb98e2ae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fb98e2ae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Kaldi</a:t>
            </a:r>
            <a:r>
              <a:rPr lang="en" sz="700">
                <a:solidFill>
                  <a:schemeClr val="dk1"/>
                </a:solidFill>
              </a:rPr>
              <a:t> </a:t>
            </a:r>
            <a:r>
              <a:rPr lang="en">
                <a:solidFill>
                  <a:schemeClr val="dk1"/>
                </a:solidFill>
              </a:rPr>
              <a:t>is an open-source toolkit for speech recognition written in C++. The goal of Kaldi is to have modern and flexible code that is easy to understand, modify and extend.</a:t>
            </a:r>
            <a:br>
              <a:rPr lang="en">
                <a:solidFill>
                  <a:schemeClr val="dk1"/>
                </a:solidFill>
              </a:rPr>
            </a:br>
            <a:r>
              <a:rPr lang="en">
                <a:solidFill>
                  <a:schemeClr val="dk1"/>
                </a:solidFill>
              </a:rPr>
              <a:t>The tools compile on the commonly used Unix-like systems and on Microsoft Windows.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Researchers on automatic speech recognition (ASR) have several potential choices of open-source toolkits for building a recognition system. Notable among these are: HTK tool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Complete recipes: There are available complete recipes for building speech recognition systems, that work from widely available databases such as those provided by the Linguistic Data Consortium (LDC).</a:t>
            </a:r>
            <a:endParaRPr/>
          </a:p>
          <a:p>
            <a:pPr indent="0" lvl="0" marL="0" rtl="0" algn="l">
              <a:spcBef>
                <a:spcPts val="0"/>
              </a:spcBef>
              <a:spcAft>
                <a:spcPts val="0"/>
              </a:spcAft>
              <a:buClr>
                <a:schemeClr val="dk1"/>
              </a:buClr>
              <a:buSzPts val="1100"/>
              <a:buFont typeface="Arial"/>
              <a:buNone/>
            </a:pPr>
            <a:r>
              <a:rPr lang="en"/>
              <a:t>Thorough testing: The goal is for all or nearly all the code to have corresponding test routines. The main intended use for Kaldi is acoustic modeling research The chief advantage versus HTK is modern, flexible, cleanly structured code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fb98e2aee_1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fb98e2aee_1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Speaker Adaptive Training (SAT) is a technique in speech recognition where the acoustic models are trained to be robust to variations in speaker characteristics. SAT involves adapting the training data to a canonical form using speaker-specific transformations. These transformations are typically estimated for each speaker and applied to the acoustic features before model training. This process helps the model learn patterns that are more general and not specific to the voice or style of the speakers in the training set, thus improving the model's performance on a diverse range of speakers.</a:t>
            </a:r>
            <a:endParaRPr/>
          </a:p>
          <a:p>
            <a:pPr indent="0" lvl="0" marL="0" rtl="0" algn="l">
              <a:spcBef>
                <a:spcPts val="0"/>
              </a:spcBef>
              <a:spcAft>
                <a:spcPts val="0"/>
              </a:spcAft>
              <a:buNone/>
            </a:pPr>
            <a:r>
              <a:t/>
            </a:r>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Linear Discriminant Analysis (LDA): This technique is used to reduce the dimensionality of feature vectors while preserving as much of the class discriminatory information as possible. LDA projects the high-dimensional feature vectors into a lower-dimensional space in a way that maximizes the distance between different classes (such as different phonemes in speech).</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Maximum Likelihood Linear Transform (MLLT): MLLT, sometimes also known as STC (Semi-Tied Covariance Transform), is applied after LDA. It further transforms the feature space to make the features more Gaussian-like, which often helps in GMM-based ASR systems. This transformation is learned in a way that maximizes the likelihood of the observed data, hence the name.</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When used together, LDA-MLLT can improve the performance of ASR systems by providing more discriminative and model-friendly features. These techniques are often used with other feature processing and model training steps in advanced ASR systems.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74151"/>
                </a:solidFill>
                <a:latin typeface="Roboto"/>
                <a:ea typeface="Roboto"/>
                <a:cs typeface="Roboto"/>
                <a:sym typeface="Roboto"/>
              </a:rPr>
              <a:t>FMLLR stands for Feature-space Maximum Likelihood Linear Regression. It's a technique used in speech recognition to adapt acoustic models to specific speakers or environments. FMLLR works by transforming the acoustic feature space to better match the characteristics of the current speaker or acoustic conditions. This transformation is computed in a way that maximizes the likelihood of the observed data given the acoustic model. FMLLR can significantly improve the performance of speech recognition systems, especially in situations where there's a mismatch between the training data and the actual usage environment or speaker characteristics.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fcf15bcc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fcf15bcc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eff6f8c6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eff6f8c6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Time Delay Neural Networks (TDNNs), also known as one dimensional Convolutional Neural Networks (1-d CNNs), are</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an efficient and well-performing neural network architecture for speech recognition. We introduce a factored form of TDNNs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(TDNN-F) which is structurally the same as a TDNN whose layers have been compressed via SVD, but is trained from a random start with one of the two factors of each matrix constrained to be semi-orthogonal.</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The input to a TDNN-F is a sequence of acoustic feature vectors extracted from the audio signal. These could be Mel-frequency cepstral coefficients (MFCCs) or filter bank coefficients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The output is a sequence of probabilities over the possible phonetic states. This output could be fed into further layers or combined with a Hidden Markov Model (HMM) to determine the most likely sequence of spoken words.</a:t>
            </a:r>
            <a:endParaRPr sz="1400">
              <a:solidFill>
                <a:schemeClr val="dk1"/>
              </a:solidFill>
              <a:latin typeface="Roboto"/>
              <a:ea typeface="Roboto"/>
              <a:cs typeface="Roboto"/>
              <a:sym typeface="Roboto"/>
            </a:endParaRPr>
          </a:p>
          <a:p>
            <a:pPr indent="-317500" lvl="0" marL="457200" rtl="0" algn="l">
              <a:lnSpc>
                <a:spcPct val="115000"/>
              </a:lnSpc>
              <a:spcBef>
                <a:spcPts val="1500"/>
              </a:spcBef>
              <a:spcAft>
                <a:spcPts val="0"/>
              </a:spcAft>
              <a:buClr>
                <a:schemeClr val="dk1"/>
              </a:buClr>
              <a:buSzPts val="1400"/>
              <a:buFont typeface="Roboto"/>
              <a:buChar char="●"/>
            </a:pPr>
            <a:r>
              <a:rPr lang="en" sz="1400">
                <a:solidFill>
                  <a:schemeClr val="dk1"/>
                </a:solidFill>
                <a:latin typeface="Roboto"/>
                <a:ea typeface="Roboto"/>
                <a:cs typeface="Roboto"/>
                <a:sym typeface="Roboto"/>
              </a:rPr>
              <a:t>Temporal Modeling: TDNN-F is designed to capture the temporal context in sequential data like audio</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Parameter Efficiency: The 'Factored' aspect of TDNN-F uses a low-rank matrix factorization approach, reducing the number of parameters and computational cost.</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Semi-Orthogonality: It imposes semi-orthogonal constraints on matrix factors, ensuring that the weight matrices do not stray far from orthogonality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Performance: TDNN-F models typically outperform standard TDNNs by achieving better accuracy with fewer parameters.</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Integration: TDNN-F is often used in Kaldi's chain models with Lattice Free Maximum Mutual Information (LF-MMI) training, which helps minimize Word Error Rate.</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Architecture:</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Temporal Context: TDNNs take into account the sequential nature of the input data by applying the same set of weights across different time steps, capturing patterns over time.</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Layer Structure: They consist of multiple layers, each designed to process different temporal resolutions. Early layers might focus on short-term patterns, while deeper layers capture longer-term dependencies.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Weight Sharing: Similar to convolutional layers in image processing, TDNNs use weight sharing to apply the same transformation across different temporal segments, which is useful for detecting phonetic features that can occur at different times.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Splicing: Inputs to the layers are often "spliced" together, meaning that for each time step, the network considers not just the current input but a window of surrounding inputs.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Loss Function:</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TDNNs are commonly trained using standard loss functions for classification tasks, like cross-entropy loss when used for phoneme classification.</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For speech recognition, they can be trained using the Connectionist Temporal Classification (CTC) loss or Lattice-Free Maximum Mutual Information (LF-MMI) to optimize sequence-level objectives.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Potential Questions: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How does a TDNN handle variable-length inputs?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TDNNs can process variable-length sequences by design, as they apply the same weights regardless of sequence length.</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What makes TDNNs suitable for speech recognition?</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Speech signals have temporal dynamics, and TDNNs are designed to capture such time-related patterns efficiently.</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How does TDNN differ from RNN or LSTM?</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TDNNs use fixed temporal contexts and don’t have recurrent connections, while RNNs and LSTMs use recursive loops to process sequences, which can capture longer dependencies but are more computationally intensive.</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Can TDNNs handle real-time processing?</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Yes, TDNNs can be used for real-time processing as they can make predictions based on fixed windows of the audio signal.</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What are the challenges with TDNNs?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One challenge is choosing the right context window size to balance between computational efficiency and the ability to capture relevant temporal dependencies.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How do TDNNs achieve translation invariance?</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TDNNs apply the same weights across time steps, which makes the detection of features invariant to their position in time.</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Can TDNNs be used for other types of data besides audio?</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Yes, TDNNs can be applied to any sequence data where temporal patterns are important, such as video or sensor signals.</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400">
                <a:solidFill>
                  <a:schemeClr val="dk1"/>
                </a:solidFill>
                <a:latin typeface="Roboto"/>
                <a:ea typeface="Roboto"/>
                <a:cs typeface="Roboto"/>
                <a:sym typeface="Roboto"/>
              </a:rPr>
              <a:t>TDNNs, particularly when enhanced as TDNN-Fs, have proven effective in various ASR systems, and continue to be an area of active research and application in the field of speech processing.</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4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openslr.org/12" TargetMode="External"/><Relationship Id="rId4" Type="http://schemas.openxmlformats.org/officeDocument/2006/relationships/hyperlink" Target="https://www.openslr.org/12" TargetMode="External"/><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kaldi-asr.org" TargetMode="External"/><Relationship Id="rId4" Type="http://schemas.openxmlformats.org/officeDocument/2006/relationships/hyperlink" Target="https://github.com/kaldi-asr/kaldi" TargetMode="External"/><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1767900" y="1267975"/>
            <a:ext cx="5608200" cy="142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sz="2800"/>
              <a:t>Group 15</a:t>
            </a:r>
            <a:endParaRPr sz="2800"/>
          </a:p>
          <a:p>
            <a:pPr indent="0" lvl="0" marL="0" rtl="0" algn="ctr">
              <a:spcBef>
                <a:spcPts val="0"/>
              </a:spcBef>
              <a:spcAft>
                <a:spcPts val="0"/>
              </a:spcAft>
              <a:buClr>
                <a:schemeClr val="dk1"/>
              </a:buClr>
              <a:buSzPct val="39285"/>
              <a:buFont typeface="Arial"/>
              <a:buNone/>
            </a:pPr>
            <a:r>
              <a:rPr lang="en" sz="2800"/>
              <a:t>Robust Speech </a:t>
            </a:r>
            <a:endParaRPr sz="2800"/>
          </a:p>
          <a:p>
            <a:pPr indent="0" lvl="0" marL="0" rtl="0" algn="ctr">
              <a:spcBef>
                <a:spcPts val="0"/>
              </a:spcBef>
              <a:spcAft>
                <a:spcPts val="0"/>
              </a:spcAft>
              <a:buClr>
                <a:schemeClr val="dk1"/>
              </a:buClr>
              <a:buSzPct val="39285"/>
              <a:buFont typeface="Arial"/>
              <a:buNone/>
            </a:pPr>
            <a:r>
              <a:rPr lang="en" sz="2800"/>
              <a:t>Recognition Project </a:t>
            </a:r>
            <a:endParaRPr sz="2800"/>
          </a:p>
          <a:p>
            <a:pPr indent="0" lvl="0" marL="0" rtl="0" algn="ctr">
              <a:spcBef>
                <a:spcPts val="0"/>
              </a:spcBef>
              <a:spcAft>
                <a:spcPts val="0"/>
              </a:spcAft>
              <a:buClr>
                <a:schemeClr val="dk1"/>
              </a:buClr>
              <a:buSzPct val="49009"/>
              <a:buFont typeface="Arial"/>
              <a:buNone/>
            </a:pPr>
            <a:r>
              <a:rPr lang="en" sz="2244"/>
              <a:t>ELEC E5510 </a:t>
            </a:r>
            <a:endParaRPr sz="2244"/>
          </a:p>
        </p:txBody>
      </p:sp>
      <p:sp>
        <p:nvSpPr>
          <p:cNvPr id="60" name="Google Shape;60;p13"/>
          <p:cNvSpPr txBox="1"/>
          <p:nvPr>
            <p:ph idx="1" type="subTitle"/>
          </p:nvPr>
        </p:nvSpPr>
        <p:spPr>
          <a:xfrm>
            <a:off x="2765250" y="2633125"/>
            <a:ext cx="3613500" cy="166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Members:</a:t>
            </a:r>
            <a:endParaRPr sz="2100"/>
          </a:p>
          <a:p>
            <a:pPr indent="0" lvl="0" marL="0" rtl="0" algn="ctr">
              <a:spcBef>
                <a:spcPts val="0"/>
              </a:spcBef>
              <a:spcAft>
                <a:spcPts val="0"/>
              </a:spcAft>
              <a:buNone/>
            </a:pPr>
            <a:r>
              <a:rPr lang="en" sz="2100"/>
              <a:t>Xuan Binh (887799)</a:t>
            </a:r>
            <a:endParaRPr sz="2100"/>
          </a:p>
          <a:p>
            <a:pPr indent="0" lvl="0" marL="0" rtl="0" algn="ctr">
              <a:spcBef>
                <a:spcPts val="0"/>
              </a:spcBef>
              <a:spcAft>
                <a:spcPts val="0"/>
              </a:spcAft>
              <a:buNone/>
            </a:pPr>
            <a:r>
              <a:rPr lang="en" sz="2100"/>
              <a:t>Tran An (487555)</a:t>
            </a:r>
            <a:endParaRPr sz="2100"/>
          </a:p>
          <a:p>
            <a:pPr indent="0" lvl="0" marL="0" rtl="0" algn="ctr">
              <a:spcBef>
                <a:spcPts val="0"/>
              </a:spcBef>
              <a:spcAft>
                <a:spcPts val="0"/>
              </a:spcAft>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Wav2Vec 2.0: Pre-training</a:t>
            </a:r>
            <a:endParaRPr/>
          </a:p>
        </p:txBody>
      </p:sp>
      <p:pic>
        <p:nvPicPr>
          <p:cNvPr id="149" name="Google Shape;149;p22"/>
          <p:cNvPicPr preferRelativeResize="0"/>
          <p:nvPr/>
        </p:nvPicPr>
        <p:blipFill>
          <a:blip r:embed="rId3">
            <a:alphaModFix/>
          </a:blip>
          <a:stretch>
            <a:fillRect/>
          </a:stretch>
        </p:blipFill>
        <p:spPr>
          <a:xfrm>
            <a:off x="-223325" y="1114350"/>
            <a:ext cx="6539975" cy="3093975"/>
          </a:xfrm>
          <a:prstGeom prst="rect">
            <a:avLst/>
          </a:prstGeom>
          <a:noFill/>
          <a:ln>
            <a:noFill/>
          </a:ln>
        </p:spPr>
      </p:pic>
      <p:sp>
        <p:nvSpPr>
          <p:cNvPr id="150" name="Google Shape;150;p22"/>
          <p:cNvSpPr txBox="1"/>
          <p:nvPr/>
        </p:nvSpPr>
        <p:spPr>
          <a:xfrm>
            <a:off x="5563375" y="1243475"/>
            <a:ext cx="3537900" cy="1693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en"/>
              <a:t>Learning powerful representations from speech audio alone followed by fine-tuning on transcribed speech can outperform the best semi-supervised methods while being conceptually simpler [4]</a:t>
            </a:r>
            <a:endParaRPr/>
          </a:p>
          <a:p>
            <a:pPr indent="0" lvl="0" marL="0" rtl="0" algn="just">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Wav2Vec 2.0: Pre-training</a:t>
            </a:r>
            <a:endParaRPr/>
          </a:p>
        </p:txBody>
      </p:sp>
      <p:pic>
        <p:nvPicPr>
          <p:cNvPr id="156" name="Google Shape;156;p23"/>
          <p:cNvPicPr preferRelativeResize="0"/>
          <p:nvPr/>
        </p:nvPicPr>
        <p:blipFill>
          <a:blip r:embed="rId3">
            <a:alphaModFix/>
          </a:blip>
          <a:stretch>
            <a:fillRect/>
          </a:stretch>
        </p:blipFill>
        <p:spPr>
          <a:xfrm>
            <a:off x="5275" y="1114350"/>
            <a:ext cx="6539975" cy="3093975"/>
          </a:xfrm>
          <a:prstGeom prst="rect">
            <a:avLst/>
          </a:prstGeom>
          <a:noFill/>
          <a:ln>
            <a:noFill/>
          </a:ln>
        </p:spPr>
      </p:pic>
      <p:sp>
        <p:nvSpPr>
          <p:cNvPr id="157" name="Google Shape;157;p23"/>
          <p:cNvSpPr/>
          <p:nvPr/>
        </p:nvSpPr>
        <p:spPr>
          <a:xfrm>
            <a:off x="1526100" y="3044100"/>
            <a:ext cx="4432800" cy="565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Wav2Vec 2.0: Pre-training</a:t>
            </a:r>
            <a:endParaRPr/>
          </a:p>
        </p:txBody>
      </p:sp>
      <p:pic>
        <p:nvPicPr>
          <p:cNvPr id="163" name="Google Shape;163;p24"/>
          <p:cNvPicPr preferRelativeResize="0"/>
          <p:nvPr/>
        </p:nvPicPr>
        <p:blipFill>
          <a:blip r:embed="rId3">
            <a:alphaModFix/>
          </a:blip>
          <a:stretch>
            <a:fillRect/>
          </a:stretch>
        </p:blipFill>
        <p:spPr>
          <a:xfrm>
            <a:off x="-1213925" y="1114350"/>
            <a:ext cx="6297900" cy="2979450"/>
          </a:xfrm>
          <a:prstGeom prst="rect">
            <a:avLst/>
          </a:prstGeom>
          <a:noFill/>
          <a:ln>
            <a:noFill/>
          </a:ln>
        </p:spPr>
      </p:pic>
      <p:sp>
        <p:nvSpPr>
          <p:cNvPr id="164" name="Google Shape;164;p24"/>
          <p:cNvSpPr/>
          <p:nvPr/>
        </p:nvSpPr>
        <p:spPr>
          <a:xfrm>
            <a:off x="444100" y="2691750"/>
            <a:ext cx="3739800" cy="24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5" name="Google Shape;165;p24"/>
          <p:cNvPicPr preferRelativeResize="0"/>
          <p:nvPr/>
        </p:nvPicPr>
        <p:blipFill>
          <a:blip r:embed="rId4">
            <a:alphaModFix/>
          </a:blip>
          <a:stretch>
            <a:fillRect/>
          </a:stretch>
        </p:blipFill>
        <p:spPr>
          <a:xfrm>
            <a:off x="4484075" y="1962125"/>
            <a:ext cx="4708372" cy="2648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Wav2Vec 2.0: Pre-training</a:t>
            </a:r>
            <a:endParaRPr/>
          </a:p>
        </p:txBody>
      </p:sp>
      <p:pic>
        <p:nvPicPr>
          <p:cNvPr id="171" name="Google Shape;171;p25"/>
          <p:cNvPicPr preferRelativeResize="0"/>
          <p:nvPr/>
        </p:nvPicPr>
        <p:blipFill>
          <a:blip r:embed="rId3">
            <a:alphaModFix/>
          </a:blip>
          <a:stretch>
            <a:fillRect/>
          </a:stretch>
        </p:blipFill>
        <p:spPr>
          <a:xfrm>
            <a:off x="5275" y="1114350"/>
            <a:ext cx="6539975" cy="3093975"/>
          </a:xfrm>
          <a:prstGeom prst="rect">
            <a:avLst/>
          </a:prstGeom>
          <a:noFill/>
          <a:ln>
            <a:noFill/>
          </a:ln>
        </p:spPr>
      </p:pic>
      <p:sp>
        <p:nvSpPr>
          <p:cNvPr id="172" name="Google Shape;172;p25"/>
          <p:cNvSpPr/>
          <p:nvPr/>
        </p:nvSpPr>
        <p:spPr>
          <a:xfrm>
            <a:off x="1526100" y="1631075"/>
            <a:ext cx="4432800" cy="1089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Wav2Vec 2.0: Pre-training</a:t>
            </a:r>
            <a:endParaRPr/>
          </a:p>
        </p:txBody>
      </p:sp>
      <p:pic>
        <p:nvPicPr>
          <p:cNvPr id="178" name="Google Shape;178;p26"/>
          <p:cNvPicPr preferRelativeResize="0"/>
          <p:nvPr/>
        </p:nvPicPr>
        <p:blipFill>
          <a:blip r:embed="rId3">
            <a:alphaModFix/>
          </a:blip>
          <a:stretch>
            <a:fillRect/>
          </a:stretch>
        </p:blipFill>
        <p:spPr>
          <a:xfrm>
            <a:off x="5275" y="1114350"/>
            <a:ext cx="6539975" cy="3093975"/>
          </a:xfrm>
          <a:prstGeom prst="rect">
            <a:avLst/>
          </a:prstGeom>
          <a:noFill/>
          <a:ln>
            <a:noFill/>
          </a:ln>
        </p:spPr>
      </p:pic>
      <p:pic>
        <p:nvPicPr>
          <p:cNvPr id="179" name="Google Shape;179;p26"/>
          <p:cNvPicPr preferRelativeResize="0"/>
          <p:nvPr/>
        </p:nvPicPr>
        <p:blipFill>
          <a:blip r:embed="rId4">
            <a:alphaModFix/>
          </a:blip>
          <a:stretch>
            <a:fillRect/>
          </a:stretch>
        </p:blipFill>
        <p:spPr>
          <a:xfrm>
            <a:off x="6459675" y="2331975"/>
            <a:ext cx="2573043" cy="586350"/>
          </a:xfrm>
          <a:prstGeom prst="rect">
            <a:avLst/>
          </a:prstGeom>
          <a:noFill/>
          <a:ln>
            <a:noFill/>
          </a:ln>
        </p:spPr>
      </p:pic>
      <p:pic>
        <p:nvPicPr>
          <p:cNvPr id="180" name="Google Shape;180;p26"/>
          <p:cNvPicPr preferRelativeResize="0"/>
          <p:nvPr/>
        </p:nvPicPr>
        <p:blipFill>
          <a:blip r:embed="rId5">
            <a:alphaModFix/>
          </a:blip>
          <a:stretch>
            <a:fillRect/>
          </a:stretch>
        </p:blipFill>
        <p:spPr>
          <a:xfrm>
            <a:off x="5954148" y="3355850"/>
            <a:ext cx="3122175" cy="545650"/>
          </a:xfrm>
          <a:prstGeom prst="rect">
            <a:avLst/>
          </a:prstGeom>
          <a:noFill/>
          <a:ln>
            <a:noFill/>
          </a:ln>
        </p:spPr>
      </p:pic>
      <p:pic>
        <p:nvPicPr>
          <p:cNvPr id="181" name="Google Shape;181;p26"/>
          <p:cNvPicPr preferRelativeResize="0"/>
          <p:nvPr/>
        </p:nvPicPr>
        <p:blipFill>
          <a:blip r:embed="rId6">
            <a:alphaModFix/>
          </a:blip>
          <a:stretch>
            <a:fillRect/>
          </a:stretch>
        </p:blipFill>
        <p:spPr>
          <a:xfrm>
            <a:off x="6855325" y="1283825"/>
            <a:ext cx="1461475" cy="206925"/>
          </a:xfrm>
          <a:prstGeom prst="rect">
            <a:avLst/>
          </a:prstGeom>
          <a:noFill/>
          <a:ln>
            <a:noFill/>
          </a:ln>
        </p:spPr>
      </p:pic>
      <p:sp>
        <p:nvSpPr>
          <p:cNvPr id="182" name="Google Shape;182;p26"/>
          <p:cNvSpPr/>
          <p:nvPr/>
        </p:nvSpPr>
        <p:spPr>
          <a:xfrm>
            <a:off x="3891950" y="1207650"/>
            <a:ext cx="1098000" cy="2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 name="Google Shape;183;p26"/>
          <p:cNvSpPr txBox="1"/>
          <p:nvPr/>
        </p:nvSpPr>
        <p:spPr>
          <a:xfrm>
            <a:off x="6411200" y="3156150"/>
            <a:ext cx="12999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latin typeface="Lato"/>
                <a:ea typeface="Lato"/>
                <a:cs typeface="Lato"/>
                <a:sym typeface="Lato"/>
              </a:rPr>
              <a:t>Diversity loss:</a:t>
            </a:r>
            <a:endParaRPr sz="900">
              <a:solidFill>
                <a:schemeClr val="accent2"/>
              </a:solidFill>
              <a:latin typeface="Lato"/>
              <a:ea typeface="Lato"/>
              <a:cs typeface="Lato"/>
              <a:sym typeface="Lato"/>
            </a:endParaRPr>
          </a:p>
        </p:txBody>
      </p:sp>
      <p:sp>
        <p:nvSpPr>
          <p:cNvPr id="184" name="Google Shape;184;p26"/>
          <p:cNvSpPr txBox="1"/>
          <p:nvPr/>
        </p:nvSpPr>
        <p:spPr>
          <a:xfrm>
            <a:off x="6459675" y="2186175"/>
            <a:ext cx="12999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latin typeface="Lato"/>
                <a:ea typeface="Lato"/>
                <a:cs typeface="Lato"/>
                <a:sym typeface="Lato"/>
              </a:rPr>
              <a:t>Contrastive</a:t>
            </a:r>
            <a:r>
              <a:rPr lang="en" sz="900">
                <a:solidFill>
                  <a:schemeClr val="accent2"/>
                </a:solidFill>
                <a:latin typeface="Lato"/>
                <a:ea typeface="Lato"/>
                <a:cs typeface="Lato"/>
                <a:sym typeface="Lato"/>
              </a:rPr>
              <a:t> loss:</a:t>
            </a:r>
            <a:endParaRPr sz="900">
              <a:solidFill>
                <a:schemeClr val="accent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Wav2Vec 2.0: Fine tuning</a:t>
            </a:r>
            <a:endParaRPr/>
          </a:p>
        </p:txBody>
      </p:sp>
      <p:pic>
        <p:nvPicPr>
          <p:cNvPr id="190" name="Google Shape;190;p27"/>
          <p:cNvPicPr preferRelativeResize="0"/>
          <p:nvPr/>
        </p:nvPicPr>
        <p:blipFill rotWithShape="1">
          <a:blip r:embed="rId3">
            <a:alphaModFix/>
          </a:blip>
          <a:srcRect b="0" l="0" r="-6917" t="36732"/>
          <a:stretch/>
        </p:blipFill>
        <p:spPr>
          <a:xfrm>
            <a:off x="204751" y="1241526"/>
            <a:ext cx="5199025" cy="325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Wav2Vec 2.0 + n-gram LM </a:t>
            </a:r>
            <a:endParaRPr/>
          </a:p>
        </p:txBody>
      </p:sp>
      <p:pic>
        <p:nvPicPr>
          <p:cNvPr id="196" name="Google Shape;196;p28"/>
          <p:cNvPicPr preferRelativeResize="0"/>
          <p:nvPr/>
        </p:nvPicPr>
        <p:blipFill>
          <a:blip r:embed="rId3">
            <a:alphaModFix/>
          </a:blip>
          <a:stretch>
            <a:fillRect/>
          </a:stretch>
        </p:blipFill>
        <p:spPr>
          <a:xfrm>
            <a:off x="499625" y="1089125"/>
            <a:ext cx="3612503" cy="3821251"/>
          </a:xfrm>
          <a:prstGeom prst="rect">
            <a:avLst/>
          </a:prstGeom>
          <a:noFill/>
          <a:ln>
            <a:noFill/>
          </a:ln>
        </p:spPr>
      </p:pic>
      <p:pic>
        <p:nvPicPr>
          <p:cNvPr id="197" name="Google Shape;197;p28"/>
          <p:cNvPicPr preferRelativeResize="0"/>
          <p:nvPr/>
        </p:nvPicPr>
        <p:blipFill rotWithShape="1">
          <a:blip r:embed="rId4">
            <a:alphaModFix/>
          </a:blip>
          <a:srcRect b="0" l="4076" r="0" t="0"/>
          <a:stretch/>
        </p:blipFill>
        <p:spPr>
          <a:xfrm>
            <a:off x="4457150" y="1169850"/>
            <a:ext cx="4534449" cy="2185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215450" y="16680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results</a:t>
            </a:r>
            <a:endParaRPr/>
          </a:p>
        </p:txBody>
      </p:sp>
      <p:graphicFrame>
        <p:nvGraphicFramePr>
          <p:cNvPr id="203" name="Google Shape;203;p29"/>
          <p:cNvGraphicFramePr/>
          <p:nvPr/>
        </p:nvGraphicFramePr>
        <p:xfrm>
          <a:off x="397425" y="1653725"/>
          <a:ext cx="3000000" cy="3000000"/>
        </p:xfrm>
        <a:graphic>
          <a:graphicData uri="http://schemas.openxmlformats.org/drawingml/2006/table">
            <a:tbl>
              <a:tblPr>
                <a:noFill/>
                <a:tableStyleId>{FCBA1749-3562-460F-A979-CBC954E1E8C5}</a:tableStyleId>
              </a:tblPr>
              <a:tblGrid>
                <a:gridCol w="2783050"/>
                <a:gridCol w="2783050"/>
                <a:gridCol w="2783050"/>
              </a:tblGrid>
              <a:tr h="339575">
                <a:tc>
                  <a:txBody>
                    <a:bodyPr/>
                    <a:lstStyle/>
                    <a:p>
                      <a:pPr indent="0" lvl="0" marL="0" rtl="0" algn="ctr">
                        <a:spcBef>
                          <a:spcPts val="0"/>
                        </a:spcBef>
                        <a:spcAft>
                          <a:spcPts val="0"/>
                        </a:spcAft>
                        <a:buNone/>
                      </a:pPr>
                      <a:r>
                        <a:rPr b="1" lang="en" sz="1800"/>
                        <a:t>WER</a:t>
                      </a:r>
                      <a:endParaRPr b="1" sz="1800"/>
                    </a:p>
                  </a:txBody>
                  <a:tcPr marT="91425" marB="91425" marR="91425" marL="91425">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tcPr>
                </a:tc>
                <a:tc>
                  <a:txBody>
                    <a:bodyPr/>
                    <a:lstStyle/>
                    <a:p>
                      <a:pPr indent="0" lvl="0" marL="0" rtl="0" algn="ctr">
                        <a:spcBef>
                          <a:spcPts val="0"/>
                        </a:spcBef>
                        <a:spcAft>
                          <a:spcPts val="0"/>
                        </a:spcAft>
                        <a:buNone/>
                      </a:pPr>
                      <a:r>
                        <a:rPr b="1" lang="en" sz="1800"/>
                        <a:t>test-clean average</a:t>
                      </a:r>
                      <a:endParaRPr b="1" sz="1800"/>
                    </a:p>
                  </a:txBody>
                  <a:tcPr marT="91425" marB="91425" marR="91425" marL="91425">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1800"/>
                        <a:t>test-other average</a:t>
                      </a:r>
                      <a:endParaRPr b="1" sz="1800"/>
                    </a:p>
                  </a:txBody>
                  <a:tcPr marT="91425" marB="91425" marR="91425" marL="91425">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r>
              <a:tr h="326550">
                <a:tc>
                  <a:txBody>
                    <a:bodyPr/>
                    <a:lstStyle/>
                    <a:p>
                      <a:pPr indent="0" lvl="0" marL="0" rtl="0" algn="ctr">
                        <a:lnSpc>
                          <a:spcPct val="115000"/>
                        </a:lnSpc>
                        <a:spcBef>
                          <a:spcPts val="0"/>
                        </a:spcBef>
                        <a:spcAft>
                          <a:spcPts val="0"/>
                        </a:spcAft>
                        <a:buNone/>
                      </a:pPr>
                      <a:r>
                        <a:rPr b="1" lang="en" sz="1800"/>
                        <a:t>TDNN-F 3 grams</a:t>
                      </a:r>
                      <a:endParaRPr b="1" sz="1800"/>
                    </a:p>
                  </a:txBody>
                  <a:tcPr marT="19050" marB="19050" marR="28575" marL="28575" anchor="b">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800"/>
                        <a:t>5.28</a:t>
                      </a:r>
                      <a:r>
                        <a:rPr b="1" lang="en" sz="1800"/>
                        <a:t>%</a:t>
                      </a:r>
                      <a:endParaRPr b="1" sz="1800"/>
                    </a:p>
                  </a:txBody>
                  <a:tcPr marT="19050" marB="19050" marR="28575" marL="28575" anchor="b">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1800"/>
                        <a:t>12.52</a:t>
                      </a:r>
                      <a:r>
                        <a:rPr b="1" lang="en" sz="1800"/>
                        <a:t>%</a:t>
                      </a:r>
                      <a:endParaRPr b="1" sz="1800"/>
                    </a:p>
                  </a:txBody>
                  <a:tcPr marT="19050" marB="19050" marR="28575" marL="28575" anchor="b">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r>
            </a:tbl>
          </a:graphicData>
        </a:graphic>
      </p:graphicFrame>
      <p:graphicFrame>
        <p:nvGraphicFramePr>
          <p:cNvPr id="204" name="Google Shape;204;p29"/>
          <p:cNvGraphicFramePr/>
          <p:nvPr/>
        </p:nvGraphicFramePr>
        <p:xfrm>
          <a:off x="231625" y="3031425"/>
          <a:ext cx="3000000" cy="3000000"/>
        </p:xfrm>
        <a:graphic>
          <a:graphicData uri="http://schemas.openxmlformats.org/drawingml/2006/table">
            <a:tbl>
              <a:tblPr>
                <a:noFill/>
                <a:tableStyleId>{FCBA1749-3562-460F-A979-CBC954E1E8C5}</a:tableStyleId>
              </a:tblPr>
              <a:tblGrid>
                <a:gridCol w="1736150"/>
                <a:gridCol w="1736150"/>
                <a:gridCol w="1736150"/>
                <a:gridCol w="1736150"/>
                <a:gridCol w="1736150"/>
              </a:tblGrid>
              <a:tr h="505150">
                <a:tc>
                  <a:txBody>
                    <a:bodyPr/>
                    <a:lstStyle/>
                    <a:p>
                      <a:pPr indent="0" lvl="0" marL="0" rtl="0" algn="ctr">
                        <a:spcBef>
                          <a:spcPts val="0"/>
                        </a:spcBef>
                        <a:spcAft>
                          <a:spcPts val="0"/>
                        </a:spcAft>
                        <a:buNone/>
                      </a:pPr>
                      <a:r>
                        <a:rPr b="1" lang="en" sz="1800"/>
                        <a:t>WER</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800"/>
                        <a:t>test-clean</a:t>
                      </a:r>
                      <a:endParaRPr b="1" sz="1800"/>
                    </a:p>
                    <a:p>
                      <a:pPr indent="0" lvl="0" marL="0" rtl="0" algn="ctr">
                        <a:spcBef>
                          <a:spcPts val="0"/>
                        </a:spcBef>
                        <a:spcAft>
                          <a:spcPts val="0"/>
                        </a:spcAft>
                        <a:buNone/>
                      </a:pPr>
                      <a:r>
                        <a:rPr b="1" lang="en" sz="1800"/>
                        <a:t>male</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800"/>
                        <a:t>test-other</a:t>
                      </a:r>
                      <a:endParaRPr b="1" sz="1800"/>
                    </a:p>
                    <a:p>
                      <a:pPr indent="0" lvl="0" marL="0" rtl="0" algn="ctr">
                        <a:spcBef>
                          <a:spcPts val="0"/>
                        </a:spcBef>
                        <a:spcAft>
                          <a:spcPts val="0"/>
                        </a:spcAft>
                        <a:buNone/>
                      </a:pPr>
                      <a:r>
                        <a:rPr b="1" lang="en" sz="1800"/>
                        <a:t>male</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800"/>
                        <a:t>test-clean</a:t>
                      </a:r>
                      <a:endParaRPr b="1" sz="1800"/>
                    </a:p>
                    <a:p>
                      <a:pPr indent="0" lvl="0" marL="0" rtl="0" algn="ctr">
                        <a:spcBef>
                          <a:spcPts val="0"/>
                        </a:spcBef>
                        <a:spcAft>
                          <a:spcPts val="0"/>
                        </a:spcAft>
                        <a:buNone/>
                      </a:pPr>
                      <a:r>
                        <a:rPr b="1" lang="en" sz="1800"/>
                        <a:t>female</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 sz="1800"/>
                        <a:t>test-other</a:t>
                      </a:r>
                      <a:endParaRPr b="1" sz="1800"/>
                    </a:p>
                    <a:p>
                      <a:pPr indent="0" lvl="0" marL="0" rtl="0" algn="ctr">
                        <a:spcBef>
                          <a:spcPts val="0"/>
                        </a:spcBef>
                        <a:spcAft>
                          <a:spcPts val="0"/>
                        </a:spcAft>
                        <a:buNone/>
                      </a:pPr>
                      <a:r>
                        <a:rPr b="1" lang="en" sz="1800"/>
                        <a:t>female</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327975">
                <a:tc>
                  <a:txBody>
                    <a:bodyPr/>
                    <a:lstStyle/>
                    <a:p>
                      <a:pPr indent="0" lvl="0" marL="0" rtl="0" algn="ctr">
                        <a:lnSpc>
                          <a:spcPct val="115000"/>
                        </a:lnSpc>
                        <a:spcBef>
                          <a:spcPts val="0"/>
                        </a:spcBef>
                        <a:spcAft>
                          <a:spcPts val="0"/>
                        </a:spcAft>
                        <a:buNone/>
                      </a:pPr>
                      <a:r>
                        <a:rPr b="1" lang="en" sz="1800"/>
                        <a:t>TDNN-F</a:t>
                      </a:r>
                      <a:endParaRPr b="1" sz="1800"/>
                    </a:p>
                    <a:p>
                      <a:pPr indent="0" lvl="0" marL="0" rtl="0" algn="ctr">
                        <a:lnSpc>
                          <a:spcPct val="115000"/>
                        </a:lnSpc>
                        <a:spcBef>
                          <a:spcPts val="0"/>
                        </a:spcBef>
                        <a:spcAft>
                          <a:spcPts val="0"/>
                        </a:spcAft>
                        <a:buNone/>
                      </a:pPr>
                      <a:r>
                        <a:rPr b="1" lang="en" sz="1800"/>
                        <a:t>3 grams</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800"/>
                        <a:t>5.13</a:t>
                      </a:r>
                      <a:r>
                        <a:rPr b="1" lang="en" sz="1800"/>
                        <a:t>%</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800"/>
                        <a:t>13.84</a:t>
                      </a:r>
                      <a:r>
                        <a:rPr b="1" lang="en" sz="1800"/>
                        <a:t>%</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800"/>
                        <a:t>5.40</a:t>
                      </a:r>
                      <a:r>
                        <a:rPr b="1" lang="en" sz="1800"/>
                        <a:t>%</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b="1" lang="en" sz="1800"/>
                        <a:t>11.16</a:t>
                      </a:r>
                      <a:r>
                        <a:rPr b="1" lang="en" sz="1800"/>
                        <a:t>%</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bl>
          </a:graphicData>
        </a:graphic>
      </p:graphicFrame>
      <p:sp>
        <p:nvSpPr>
          <p:cNvPr id="205" name="Google Shape;205;p29"/>
          <p:cNvSpPr txBox="1"/>
          <p:nvPr>
            <p:ph idx="1" type="body"/>
          </p:nvPr>
        </p:nvSpPr>
        <p:spPr>
          <a:xfrm>
            <a:off x="311700" y="932975"/>
            <a:ext cx="8520600" cy="453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The TDNN-F model is tested on the LibriSpeech dataset as the baseline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215450" y="16680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results</a:t>
            </a:r>
            <a:endParaRPr/>
          </a:p>
        </p:txBody>
      </p:sp>
      <p:sp>
        <p:nvSpPr>
          <p:cNvPr id="211" name="Google Shape;211;p30"/>
          <p:cNvSpPr txBox="1"/>
          <p:nvPr>
            <p:ph idx="1" type="body"/>
          </p:nvPr>
        </p:nvSpPr>
        <p:spPr>
          <a:xfrm>
            <a:off x="311700" y="932975"/>
            <a:ext cx="8520600" cy="453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wav2vec and n-gram models are tested on the LibriSpeech dataset  </a:t>
            </a:r>
            <a:endParaRPr/>
          </a:p>
        </p:txBody>
      </p:sp>
      <p:graphicFrame>
        <p:nvGraphicFramePr>
          <p:cNvPr id="212" name="Google Shape;212;p30"/>
          <p:cNvGraphicFramePr/>
          <p:nvPr/>
        </p:nvGraphicFramePr>
        <p:xfrm>
          <a:off x="397425" y="1653725"/>
          <a:ext cx="3000000" cy="3000000"/>
        </p:xfrm>
        <a:graphic>
          <a:graphicData uri="http://schemas.openxmlformats.org/drawingml/2006/table">
            <a:tbl>
              <a:tblPr>
                <a:noFill/>
                <a:tableStyleId>{FCBA1749-3562-460F-A979-CBC954E1E8C5}</a:tableStyleId>
              </a:tblPr>
              <a:tblGrid>
                <a:gridCol w="2783050"/>
                <a:gridCol w="2783050"/>
                <a:gridCol w="2783050"/>
              </a:tblGrid>
              <a:tr h="339575">
                <a:tc>
                  <a:txBody>
                    <a:bodyPr/>
                    <a:lstStyle/>
                    <a:p>
                      <a:pPr indent="0" lvl="0" marL="0" rtl="0" algn="ctr">
                        <a:spcBef>
                          <a:spcPts val="0"/>
                        </a:spcBef>
                        <a:spcAft>
                          <a:spcPts val="0"/>
                        </a:spcAft>
                        <a:buNone/>
                      </a:pPr>
                      <a:r>
                        <a:rPr b="1" lang="en" sz="1800"/>
                        <a:t>WER</a:t>
                      </a:r>
                      <a:endParaRPr b="1" sz="1800"/>
                    </a:p>
                  </a:txBody>
                  <a:tcPr marT="91425" marB="91425" marR="91425" marL="91425">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tcPr>
                </a:tc>
                <a:tc>
                  <a:txBody>
                    <a:bodyPr/>
                    <a:lstStyle/>
                    <a:p>
                      <a:pPr indent="0" lvl="0" marL="0" rtl="0" algn="ctr">
                        <a:spcBef>
                          <a:spcPts val="0"/>
                        </a:spcBef>
                        <a:spcAft>
                          <a:spcPts val="0"/>
                        </a:spcAft>
                        <a:buNone/>
                      </a:pPr>
                      <a:r>
                        <a:rPr b="1" lang="en" sz="1800"/>
                        <a:t>test-clean average</a:t>
                      </a:r>
                      <a:endParaRPr b="1" sz="1800"/>
                    </a:p>
                  </a:txBody>
                  <a:tcPr marT="91425" marB="91425" marR="91425" marL="91425">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1800"/>
                        <a:t>test-other average</a:t>
                      </a:r>
                      <a:endParaRPr b="1" sz="1800"/>
                    </a:p>
                  </a:txBody>
                  <a:tcPr marT="91425" marB="91425" marR="91425" marL="91425">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r>
              <a:tr h="326550">
                <a:tc>
                  <a:txBody>
                    <a:bodyPr/>
                    <a:lstStyle/>
                    <a:p>
                      <a:pPr indent="0" lvl="0" marL="0" rtl="0" algn="ctr">
                        <a:lnSpc>
                          <a:spcPct val="115000"/>
                        </a:lnSpc>
                        <a:spcBef>
                          <a:spcPts val="0"/>
                        </a:spcBef>
                        <a:spcAft>
                          <a:spcPts val="0"/>
                        </a:spcAft>
                        <a:buNone/>
                      </a:pPr>
                      <a:r>
                        <a:rPr b="1" lang="en" sz="1800"/>
                        <a:t>Wav2vec 2</a:t>
                      </a:r>
                      <a:endParaRPr b="1" sz="1800"/>
                    </a:p>
                  </a:txBody>
                  <a:tcPr marT="19050" marB="19050" marR="28575" marL="28575" anchor="b">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800"/>
                        <a:t>3.386%</a:t>
                      </a:r>
                      <a:endParaRPr b="1" sz="1800"/>
                    </a:p>
                  </a:txBody>
                  <a:tcPr marT="19050" marB="19050" marR="28575" marL="28575" anchor="b">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1800"/>
                        <a:t>8.568%</a:t>
                      </a:r>
                      <a:endParaRPr b="1" sz="1800"/>
                    </a:p>
                  </a:txBody>
                  <a:tcPr marT="19050" marB="19050" marR="28575" marL="28575" anchor="b">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r>
              <a:tr h="326550">
                <a:tc>
                  <a:txBody>
                    <a:bodyPr/>
                    <a:lstStyle/>
                    <a:p>
                      <a:pPr indent="0" lvl="0" marL="0" rtl="0" algn="ctr">
                        <a:lnSpc>
                          <a:spcPct val="115000"/>
                        </a:lnSpc>
                        <a:spcBef>
                          <a:spcPts val="0"/>
                        </a:spcBef>
                        <a:spcAft>
                          <a:spcPts val="0"/>
                        </a:spcAft>
                        <a:buNone/>
                      </a:pPr>
                      <a:r>
                        <a:rPr b="1" lang="en" sz="1800"/>
                        <a:t>Wav2vec 2 + 4-gram</a:t>
                      </a:r>
                      <a:endParaRPr b="1" sz="1800"/>
                    </a:p>
                  </a:txBody>
                  <a:tcPr marT="19050" marB="19050" marR="28575" marL="28575" anchor="b">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800"/>
                        <a:t>2.601%</a:t>
                      </a:r>
                      <a:endParaRPr b="1" sz="1800"/>
                    </a:p>
                  </a:txBody>
                  <a:tcPr marT="19050" marB="19050" marR="28575" marL="28575" anchor="b">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1800"/>
                        <a:t>6.473%</a:t>
                      </a:r>
                      <a:endParaRPr b="1" sz="1800"/>
                    </a:p>
                  </a:txBody>
                  <a:tcPr marT="19050" marB="19050" marR="28575" marL="28575" anchor="b">
                    <a:lnL cap="flat" cmpd="sng" w="9525">
                      <a:solidFill>
                        <a:srgbClr val="0F0F0F"/>
                      </a:solidFill>
                      <a:prstDash val="solid"/>
                      <a:round/>
                      <a:headEnd len="sm" w="sm" type="none"/>
                      <a:tailEnd len="sm" w="sm" type="none"/>
                    </a:lnL>
                    <a:lnR cap="flat" cmpd="sng" w="9525">
                      <a:solidFill>
                        <a:srgbClr val="0F0F0F"/>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F0F0F"/>
                      </a:solidFill>
                      <a:prstDash val="solid"/>
                      <a:round/>
                      <a:headEnd len="sm" w="sm" type="none"/>
                      <a:tailEnd len="sm" w="sm" type="none"/>
                    </a:lnB>
                    <a:solidFill>
                      <a:srgbClr val="D9EAD3"/>
                    </a:solidFill>
                  </a:tcPr>
                </a:tc>
              </a:tr>
            </a:tbl>
          </a:graphicData>
        </a:graphic>
      </p:graphicFrame>
      <p:graphicFrame>
        <p:nvGraphicFramePr>
          <p:cNvPr id="213" name="Google Shape;213;p30"/>
          <p:cNvGraphicFramePr/>
          <p:nvPr/>
        </p:nvGraphicFramePr>
        <p:xfrm>
          <a:off x="231625" y="3031425"/>
          <a:ext cx="3000000" cy="3000000"/>
        </p:xfrm>
        <a:graphic>
          <a:graphicData uri="http://schemas.openxmlformats.org/drawingml/2006/table">
            <a:tbl>
              <a:tblPr>
                <a:noFill/>
                <a:tableStyleId>{FCBA1749-3562-460F-A979-CBC954E1E8C5}</a:tableStyleId>
              </a:tblPr>
              <a:tblGrid>
                <a:gridCol w="1736150"/>
                <a:gridCol w="1736150"/>
                <a:gridCol w="1736150"/>
                <a:gridCol w="1736150"/>
                <a:gridCol w="1736150"/>
              </a:tblGrid>
              <a:tr h="505150">
                <a:tc>
                  <a:txBody>
                    <a:bodyPr/>
                    <a:lstStyle/>
                    <a:p>
                      <a:pPr indent="0" lvl="0" marL="0" rtl="0" algn="ctr">
                        <a:spcBef>
                          <a:spcPts val="0"/>
                        </a:spcBef>
                        <a:spcAft>
                          <a:spcPts val="0"/>
                        </a:spcAft>
                        <a:buNone/>
                      </a:pPr>
                      <a:r>
                        <a:rPr b="1" lang="en" sz="1800"/>
                        <a:t>WER</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800"/>
                        <a:t>test-clean</a:t>
                      </a:r>
                      <a:endParaRPr b="1" sz="1800"/>
                    </a:p>
                    <a:p>
                      <a:pPr indent="0" lvl="0" marL="0" rtl="0" algn="ctr">
                        <a:spcBef>
                          <a:spcPts val="0"/>
                        </a:spcBef>
                        <a:spcAft>
                          <a:spcPts val="0"/>
                        </a:spcAft>
                        <a:buNone/>
                      </a:pPr>
                      <a:r>
                        <a:rPr b="1" lang="en" sz="1800"/>
                        <a:t>male</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800"/>
                        <a:t>test-other</a:t>
                      </a:r>
                      <a:endParaRPr b="1" sz="1800"/>
                    </a:p>
                    <a:p>
                      <a:pPr indent="0" lvl="0" marL="0" rtl="0" algn="ctr">
                        <a:spcBef>
                          <a:spcPts val="0"/>
                        </a:spcBef>
                        <a:spcAft>
                          <a:spcPts val="0"/>
                        </a:spcAft>
                        <a:buNone/>
                      </a:pPr>
                      <a:r>
                        <a:rPr b="1" lang="en" sz="1800"/>
                        <a:t>male</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800"/>
                        <a:t>test-clean</a:t>
                      </a:r>
                      <a:endParaRPr b="1" sz="1800"/>
                    </a:p>
                    <a:p>
                      <a:pPr indent="0" lvl="0" marL="0" rtl="0" algn="ctr">
                        <a:spcBef>
                          <a:spcPts val="0"/>
                        </a:spcBef>
                        <a:spcAft>
                          <a:spcPts val="0"/>
                        </a:spcAft>
                        <a:buNone/>
                      </a:pPr>
                      <a:r>
                        <a:rPr b="1" lang="en" sz="1800"/>
                        <a:t>female</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 sz="1800"/>
                        <a:t>test-other</a:t>
                      </a:r>
                      <a:endParaRPr b="1" sz="1800"/>
                    </a:p>
                    <a:p>
                      <a:pPr indent="0" lvl="0" marL="0" rtl="0" algn="ctr">
                        <a:spcBef>
                          <a:spcPts val="0"/>
                        </a:spcBef>
                        <a:spcAft>
                          <a:spcPts val="0"/>
                        </a:spcAft>
                        <a:buNone/>
                      </a:pPr>
                      <a:r>
                        <a:rPr b="1" lang="en" sz="1800"/>
                        <a:t>female</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327975">
                <a:tc>
                  <a:txBody>
                    <a:bodyPr/>
                    <a:lstStyle/>
                    <a:p>
                      <a:pPr indent="0" lvl="0" marL="0" rtl="0" algn="ctr">
                        <a:lnSpc>
                          <a:spcPct val="115000"/>
                        </a:lnSpc>
                        <a:spcBef>
                          <a:spcPts val="0"/>
                        </a:spcBef>
                        <a:spcAft>
                          <a:spcPts val="0"/>
                        </a:spcAft>
                        <a:buNone/>
                      </a:pPr>
                      <a:r>
                        <a:rPr b="1" lang="en" sz="1800"/>
                        <a:t>Wav2vec2</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800"/>
                        <a:t>3.247%</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800"/>
                        <a:t>9.582%</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800"/>
                        <a:t>3.516%</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b="1" lang="en" sz="1800"/>
                        <a:t>7.579%</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327975">
                <a:tc>
                  <a:txBody>
                    <a:bodyPr/>
                    <a:lstStyle/>
                    <a:p>
                      <a:pPr indent="0" lvl="0" marL="0" rtl="0" algn="ctr">
                        <a:lnSpc>
                          <a:spcPct val="115000"/>
                        </a:lnSpc>
                        <a:spcBef>
                          <a:spcPts val="0"/>
                        </a:spcBef>
                        <a:spcAft>
                          <a:spcPts val="0"/>
                        </a:spcAft>
                        <a:buNone/>
                      </a:pPr>
                      <a:r>
                        <a:rPr b="1" lang="en" sz="1800"/>
                        <a:t>Wav2vec2</a:t>
                      </a:r>
                      <a:endParaRPr b="1" sz="1800"/>
                    </a:p>
                    <a:p>
                      <a:pPr indent="0" lvl="0" marL="0" rtl="0" algn="ctr">
                        <a:lnSpc>
                          <a:spcPct val="115000"/>
                        </a:lnSpc>
                        <a:spcBef>
                          <a:spcPts val="0"/>
                        </a:spcBef>
                        <a:spcAft>
                          <a:spcPts val="0"/>
                        </a:spcAft>
                        <a:buNone/>
                      </a:pPr>
                      <a:r>
                        <a:rPr b="1" lang="en" sz="1800"/>
                        <a:t>4gram</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800"/>
                        <a:t>2.337%</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800"/>
                        <a:t>7.264%</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800"/>
                        <a:t>2.850%</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b="1" lang="en" sz="1800"/>
                        <a:t>5.642%</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Discussions</a:t>
            </a:r>
            <a:endParaRPr/>
          </a:p>
        </p:txBody>
      </p:sp>
      <p:sp>
        <p:nvSpPr>
          <p:cNvPr id="219" name="Google Shape;219;p31"/>
          <p:cNvSpPr txBox="1"/>
          <p:nvPr>
            <p:ph idx="1" type="body"/>
          </p:nvPr>
        </p:nvSpPr>
        <p:spPr>
          <a:xfrm>
            <a:off x="6743525" y="1259400"/>
            <a:ext cx="21351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500"/>
              <a:t>Model performance from best to worst</a:t>
            </a:r>
            <a:endParaRPr sz="1500"/>
          </a:p>
          <a:p>
            <a:pPr indent="0" lvl="0" marL="0" rtl="0" algn="l">
              <a:lnSpc>
                <a:spcPct val="95000"/>
              </a:lnSpc>
              <a:spcBef>
                <a:spcPts val="1200"/>
              </a:spcBef>
              <a:spcAft>
                <a:spcPts val="0"/>
              </a:spcAft>
              <a:buNone/>
            </a:pPr>
            <a:r>
              <a:rPr lang="en" sz="1500">
                <a:solidFill>
                  <a:srgbClr val="FF0000"/>
                </a:solidFill>
              </a:rPr>
              <a:t>1. </a:t>
            </a:r>
            <a:r>
              <a:rPr lang="en" sz="1500"/>
              <a:t>Wav2Vec 4-grams</a:t>
            </a:r>
            <a:endParaRPr sz="1500"/>
          </a:p>
          <a:p>
            <a:pPr indent="0" lvl="0" marL="0" rtl="0" algn="l">
              <a:lnSpc>
                <a:spcPct val="95000"/>
              </a:lnSpc>
              <a:spcBef>
                <a:spcPts val="1200"/>
              </a:spcBef>
              <a:spcAft>
                <a:spcPts val="0"/>
              </a:spcAft>
              <a:buNone/>
            </a:pPr>
            <a:r>
              <a:rPr lang="en" sz="1500">
                <a:solidFill>
                  <a:srgbClr val="E06666"/>
                </a:solidFill>
              </a:rPr>
              <a:t>2. </a:t>
            </a:r>
            <a:r>
              <a:rPr lang="en" sz="1500"/>
              <a:t>Wav2Vec (no LM)</a:t>
            </a:r>
            <a:endParaRPr sz="1500"/>
          </a:p>
          <a:p>
            <a:pPr indent="0" lvl="0" marL="0" rtl="0" algn="l">
              <a:lnSpc>
                <a:spcPct val="95000"/>
              </a:lnSpc>
              <a:spcBef>
                <a:spcPts val="1200"/>
              </a:spcBef>
              <a:spcAft>
                <a:spcPts val="0"/>
              </a:spcAft>
              <a:buNone/>
            </a:pPr>
            <a:r>
              <a:rPr lang="en" sz="1500">
                <a:solidFill>
                  <a:srgbClr val="EA9999"/>
                </a:solidFill>
              </a:rPr>
              <a:t>3. </a:t>
            </a:r>
            <a:r>
              <a:rPr lang="en" sz="1500"/>
              <a:t>TDNN-F</a:t>
            </a:r>
            <a:endParaRPr sz="1500"/>
          </a:p>
          <a:p>
            <a:pPr indent="0" lvl="0" marL="0" rtl="0" algn="l">
              <a:lnSpc>
                <a:spcPct val="95000"/>
              </a:lnSpc>
              <a:spcBef>
                <a:spcPts val="1200"/>
              </a:spcBef>
              <a:spcAft>
                <a:spcPts val="0"/>
              </a:spcAft>
              <a:buNone/>
            </a:pPr>
            <a:r>
              <a:t/>
            </a:r>
            <a:endParaRPr sz="1500"/>
          </a:p>
          <a:p>
            <a:pPr indent="0" lvl="0" marL="0" rtl="0" algn="l">
              <a:lnSpc>
                <a:spcPct val="95000"/>
              </a:lnSpc>
              <a:spcBef>
                <a:spcPts val="1200"/>
              </a:spcBef>
              <a:spcAft>
                <a:spcPts val="0"/>
              </a:spcAft>
              <a:buNone/>
            </a:pPr>
            <a:r>
              <a:rPr lang="en" sz="1500"/>
              <a:t>WER on female dataset is </a:t>
            </a:r>
            <a:r>
              <a:rPr lang="en" sz="1500">
                <a:solidFill>
                  <a:srgbClr val="FF0000"/>
                </a:solidFill>
              </a:rPr>
              <a:t>better</a:t>
            </a:r>
            <a:r>
              <a:rPr lang="en" sz="1500"/>
              <a:t> than WER on the male dataset</a:t>
            </a:r>
            <a:endParaRPr sz="1500"/>
          </a:p>
          <a:p>
            <a:pPr indent="0" lvl="0" marL="0" rtl="0" algn="l">
              <a:lnSpc>
                <a:spcPct val="95000"/>
              </a:lnSpc>
              <a:spcBef>
                <a:spcPts val="1200"/>
              </a:spcBef>
              <a:spcAft>
                <a:spcPts val="1200"/>
              </a:spcAft>
              <a:buNone/>
            </a:pPr>
            <a:r>
              <a:t/>
            </a:r>
            <a:endParaRPr sz="1500"/>
          </a:p>
        </p:txBody>
      </p:sp>
      <p:pic>
        <p:nvPicPr>
          <p:cNvPr id="220" name="Google Shape;220;p31" title="Points scored"/>
          <p:cNvPicPr preferRelativeResize="0"/>
          <p:nvPr/>
        </p:nvPicPr>
        <p:blipFill>
          <a:blip r:embed="rId3">
            <a:alphaModFix/>
          </a:blip>
          <a:stretch>
            <a:fillRect/>
          </a:stretch>
        </p:blipFill>
        <p:spPr>
          <a:xfrm>
            <a:off x="152400" y="1169850"/>
            <a:ext cx="6591123"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36825" y="91975"/>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66" name="Google Shape;66;p14"/>
          <p:cNvSpPr txBox="1"/>
          <p:nvPr>
            <p:ph idx="1" type="body"/>
          </p:nvPr>
        </p:nvSpPr>
        <p:spPr>
          <a:xfrm>
            <a:off x="236825" y="921900"/>
            <a:ext cx="3861600" cy="376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Introduction</a:t>
            </a:r>
            <a:endParaRPr/>
          </a:p>
          <a:p>
            <a:pPr indent="-342900" lvl="0" marL="457200" rtl="0" algn="l">
              <a:spcBef>
                <a:spcPts val="0"/>
              </a:spcBef>
              <a:spcAft>
                <a:spcPts val="0"/>
              </a:spcAft>
              <a:buSzPts val="1800"/>
              <a:buAutoNum type="arabicPeriod"/>
            </a:pPr>
            <a:r>
              <a:rPr lang="en"/>
              <a:t>LibriSpeech Dataset</a:t>
            </a:r>
            <a:endParaRPr/>
          </a:p>
          <a:p>
            <a:pPr indent="-342900" lvl="0" marL="457200" rtl="0" algn="l">
              <a:spcBef>
                <a:spcPts val="0"/>
              </a:spcBef>
              <a:spcAft>
                <a:spcPts val="0"/>
              </a:spcAft>
              <a:buSzPts val="1800"/>
              <a:buAutoNum type="arabicPeriod"/>
            </a:pPr>
            <a:r>
              <a:rPr lang="en"/>
              <a:t>Kaldi Project</a:t>
            </a:r>
            <a:endParaRPr/>
          </a:p>
          <a:p>
            <a:pPr indent="-342900" lvl="0" marL="457200" rtl="0" algn="l">
              <a:spcBef>
                <a:spcPts val="0"/>
              </a:spcBef>
              <a:spcAft>
                <a:spcPts val="0"/>
              </a:spcAft>
              <a:buSzPts val="1800"/>
              <a:buAutoNum type="arabicPeriod"/>
            </a:pPr>
            <a:r>
              <a:rPr lang="en"/>
              <a:t>General workflow</a:t>
            </a:r>
            <a:endParaRPr/>
          </a:p>
          <a:p>
            <a:pPr indent="-342900" lvl="0" marL="457200" rtl="0" algn="l">
              <a:spcBef>
                <a:spcPts val="0"/>
              </a:spcBef>
              <a:spcAft>
                <a:spcPts val="0"/>
              </a:spcAft>
              <a:buSzPts val="1800"/>
              <a:buAutoNum type="arabicPeriod"/>
            </a:pPr>
            <a:r>
              <a:rPr lang="en"/>
              <a:t>TDNN-F approach (baseline)</a:t>
            </a:r>
            <a:endParaRPr/>
          </a:p>
          <a:p>
            <a:pPr indent="-342900" lvl="0" marL="457200" rtl="0" algn="l">
              <a:spcBef>
                <a:spcPts val="0"/>
              </a:spcBef>
              <a:spcAft>
                <a:spcPts val="0"/>
              </a:spcAft>
              <a:buSzPts val="1800"/>
              <a:buAutoNum type="arabicPeriod"/>
            </a:pPr>
            <a:r>
              <a:rPr lang="en"/>
              <a:t>wav2vec approach</a:t>
            </a:r>
            <a:endParaRPr/>
          </a:p>
          <a:p>
            <a:pPr indent="-342900" lvl="0" marL="457200" rtl="0" algn="l">
              <a:spcBef>
                <a:spcPts val="0"/>
              </a:spcBef>
              <a:spcAft>
                <a:spcPts val="0"/>
              </a:spcAft>
              <a:buSzPts val="1800"/>
              <a:buAutoNum type="arabicPeriod"/>
            </a:pPr>
            <a:r>
              <a:rPr lang="en"/>
              <a:t>n-grams approach</a:t>
            </a:r>
            <a:endParaRPr/>
          </a:p>
          <a:p>
            <a:pPr indent="-342900" lvl="0" marL="457200" rtl="0" algn="l">
              <a:spcBef>
                <a:spcPts val="0"/>
              </a:spcBef>
              <a:spcAft>
                <a:spcPts val="0"/>
              </a:spcAft>
              <a:buSzPts val="1800"/>
              <a:buAutoNum type="arabicPeriod"/>
            </a:pPr>
            <a:r>
              <a:rPr lang="en"/>
              <a:t>Evaluation results</a:t>
            </a:r>
            <a:endParaRPr/>
          </a:p>
          <a:p>
            <a:pPr indent="-342900" lvl="0" marL="457200" rtl="0" algn="l">
              <a:spcBef>
                <a:spcPts val="0"/>
              </a:spcBef>
              <a:spcAft>
                <a:spcPts val="0"/>
              </a:spcAft>
              <a:buSzPts val="1800"/>
              <a:buAutoNum type="arabicPeriod"/>
            </a:pPr>
            <a:r>
              <a:rPr lang="en"/>
              <a:t>Discussions</a:t>
            </a:r>
            <a:endParaRPr/>
          </a:p>
          <a:p>
            <a:pPr indent="-342900" lvl="0" marL="457200" rtl="0" algn="l">
              <a:spcBef>
                <a:spcPts val="0"/>
              </a:spcBef>
              <a:spcAft>
                <a:spcPts val="0"/>
              </a:spcAft>
              <a:buSzPts val="1800"/>
              <a:buAutoNum type="arabicPeriod"/>
            </a:pPr>
            <a:r>
              <a:rPr lang="en"/>
              <a:t>Conclusions</a:t>
            </a:r>
            <a:endParaRPr/>
          </a:p>
        </p:txBody>
      </p:sp>
      <p:grpSp>
        <p:nvGrpSpPr>
          <p:cNvPr id="67" name="Google Shape;67;p14"/>
          <p:cNvGrpSpPr/>
          <p:nvPr/>
        </p:nvGrpSpPr>
        <p:grpSpPr>
          <a:xfrm>
            <a:off x="4098416" y="718082"/>
            <a:ext cx="4772519" cy="3966925"/>
            <a:chOff x="4290951" y="1053800"/>
            <a:chExt cx="3924446" cy="3231974"/>
          </a:xfrm>
        </p:grpSpPr>
        <p:pic>
          <p:nvPicPr>
            <p:cNvPr id="68" name="Google Shape;68;p14"/>
            <p:cNvPicPr preferRelativeResize="0"/>
            <p:nvPr/>
          </p:nvPicPr>
          <p:blipFill rotWithShape="1">
            <a:blip r:embed="rId3">
              <a:alphaModFix/>
            </a:blip>
            <a:srcRect b="0" l="13832" r="39022" t="0"/>
            <a:stretch/>
          </p:blipFill>
          <p:spPr>
            <a:xfrm>
              <a:off x="4290951" y="1053800"/>
              <a:ext cx="3097324" cy="3231974"/>
            </a:xfrm>
            <a:prstGeom prst="rect">
              <a:avLst/>
            </a:prstGeom>
            <a:noFill/>
            <a:ln>
              <a:noFill/>
            </a:ln>
          </p:spPr>
        </p:pic>
        <p:pic>
          <p:nvPicPr>
            <p:cNvPr id="69" name="Google Shape;69;p14"/>
            <p:cNvPicPr preferRelativeResize="0"/>
            <p:nvPr/>
          </p:nvPicPr>
          <p:blipFill rotWithShape="1">
            <a:blip r:embed="rId3">
              <a:alphaModFix/>
            </a:blip>
            <a:srcRect b="0" l="73275" r="13738" t="0"/>
            <a:stretch/>
          </p:blipFill>
          <p:spPr>
            <a:xfrm>
              <a:off x="7337572" y="1053800"/>
              <a:ext cx="877825" cy="3231974"/>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311700" y="20940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26" name="Google Shape;226;p32"/>
          <p:cNvSpPr txBox="1"/>
          <p:nvPr>
            <p:ph idx="1" type="body"/>
          </p:nvPr>
        </p:nvSpPr>
        <p:spPr>
          <a:xfrm>
            <a:off x="0" y="863550"/>
            <a:ext cx="7146000" cy="385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Wav2vec2 + 4-gram model performs best results in all of the sub-datasets compared to Wav2vec2 and TDNN-F models</a:t>
            </a:r>
            <a:endParaRPr/>
          </a:p>
          <a:p>
            <a:pPr indent="-342900" lvl="0" marL="457200" rtl="0" algn="l">
              <a:spcBef>
                <a:spcPts val="0"/>
              </a:spcBef>
              <a:spcAft>
                <a:spcPts val="0"/>
              </a:spcAft>
              <a:buSzPts val="1800"/>
              <a:buChar char="●"/>
            </a:pPr>
            <a:r>
              <a:rPr lang="en"/>
              <a:t>Better performance in female </a:t>
            </a:r>
            <a:r>
              <a:rPr lang="en"/>
              <a:t>speeches</a:t>
            </a:r>
            <a:r>
              <a:rPr lang="en"/>
              <a:t> than male </a:t>
            </a:r>
            <a:r>
              <a:rPr lang="en"/>
              <a:t>speeches.</a:t>
            </a:r>
            <a:endParaRPr/>
          </a:p>
          <a:p>
            <a:pPr indent="-342900" lvl="0" marL="457200" rtl="0" algn="l">
              <a:spcBef>
                <a:spcPts val="0"/>
              </a:spcBef>
              <a:spcAft>
                <a:spcPts val="0"/>
              </a:spcAft>
              <a:buSzPts val="1800"/>
              <a:buChar char="●"/>
            </a:pPr>
            <a:r>
              <a:rPr lang="en"/>
              <a:t>Worse testing performance on noisy environment than clean speech on LibriSpeech</a:t>
            </a:r>
            <a:endParaRPr/>
          </a:p>
          <a:p>
            <a:pPr indent="-342900" lvl="0" marL="457200" rtl="0" algn="l">
              <a:spcBef>
                <a:spcPts val="0"/>
              </a:spcBef>
              <a:spcAft>
                <a:spcPts val="0"/>
              </a:spcAft>
              <a:buSzPts val="1800"/>
              <a:buChar char="●"/>
            </a:pPr>
            <a:r>
              <a:rPr lang="en"/>
              <a:t>Kaldi is a powerful tool for researchers in ASR that supports all ASR stages and diverse models, albeit a steep learning curve</a:t>
            </a:r>
            <a:endParaRPr/>
          </a:p>
          <a:p>
            <a:pPr indent="-342900" lvl="0" marL="457200" rtl="0" algn="l">
              <a:spcBef>
                <a:spcPts val="0"/>
              </a:spcBef>
              <a:spcAft>
                <a:spcPts val="0"/>
              </a:spcAft>
              <a:buSzPts val="1800"/>
              <a:buChar char="●"/>
            </a:pPr>
            <a:r>
              <a:rPr lang="en"/>
              <a:t>We managed to install Kaldi project on the Windows Linux Subsystem, which is a lengthy process due to many dependencies</a:t>
            </a:r>
            <a:endParaRPr/>
          </a:p>
          <a:p>
            <a:pPr indent="-342900" lvl="0" marL="457200" rtl="0" algn="l">
              <a:spcBef>
                <a:spcPts val="0"/>
              </a:spcBef>
              <a:spcAft>
                <a:spcPts val="0"/>
              </a:spcAft>
              <a:buSzPts val="1800"/>
              <a:buChar char="●"/>
            </a:pPr>
            <a:r>
              <a:rPr lang="en"/>
              <a:t>Basic models are covered in Kaldi like </a:t>
            </a:r>
            <a:r>
              <a:rPr lang="en">
                <a:solidFill>
                  <a:srgbClr val="FF0000"/>
                </a:solidFill>
              </a:rPr>
              <a:t>HMM-GMM (Speaker Adaptive Training)</a:t>
            </a:r>
            <a:r>
              <a:rPr lang="en"/>
              <a:t> to advanced models like NNLM toolkit  </a:t>
            </a:r>
            <a:endParaRPr/>
          </a:p>
          <a:p>
            <a:pPr indent="0" lvl="0" marL="0" rtl="0" algn="l">
              <a:spcBef>
                <a:spcPts val="1200"/>
              </a:spcBef>
              <a:spcAft>
                <a:spcPts val="1200"/>
              </a:spcAft>
              <a:buNone/>
            </a:pPr>
            <a:r>
              <a:t/>
            </a:r>
            <a:endParaRPr/>
          </a:p>
        </p:txBody>
      </p:sp>
      <p:grpSp>
        <p:nvGrpSpPr>
          <p:cNvPr id="227" name="Google Shape;227;p32"/>
          <p:cNvGrpSpPr/>
          <p:nvPr/>
        </p:nvGrpSpPr>
        <p:grpSpPr>
          <a:xfrm>
            <a:off x="7352816" y="91780"/>
            <a:ext cx="1714714" cy="4796176"/>
            <a:chOff x="7031850" y="209400"/>
            <a:chExt cx="1924050" cy="5381706"/>
          </a:xfrm>
        </p:grpSpPr>
        <p:pic>
          <p:nvPicPr>
            <p:cNvPr id="228" name="Google Shape;228;p32"/>
            <p:cNvPicPr preferRelativeResize="0"/>
            <p:nvPr/>
          </p:nvPicPr>
          <p:blipFill>
            <a:blip r:embed="rId3">
              <a:alphaModFix/>
            </a:blip>
            <a:stretch>
              <a:fillRect/>
            </a:stretch>
          </p:blipFill>
          <p:spPr>
            <a:xfrm>
              <a:off x="7031850" y="209400"/>
              <a:ext cx="1924050" cy="3714750"/>
            </a:xfrm>
            <a:prstGeom prst="rect">
              <a:avLst/>
            </a:prstGeom>
            <a:noFill/>
            <a:ln>
              <a:noFill/>
            </a:ln>
          </p:spPr>
        </p:pic>
        <p:pic>
          <p:nvPicPr>
            <p:cNvPr id="229" name="Google Shape;229;p32"/>
            <p:cNvPicPr preferRelativeResize="0"/>
            <p:nvPr/>
          </p:nvPicPr>
          <p:blipFill>
            <a:blip r:embed="rId4">
              <a:alphaModFix/>
            </a:blip>
            <a:stretch>
              <a:fillRect/>
            </a:stretch>
          </p:blipFill>
          <p:spPr>
            <a:xfrm>
              <a:off x="7031850" y="3924148"/>
              <a:ext cx="1924050" cy="1666957"/>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35" name="Google Shape;23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t>[1] Panayotov, V., Chen, G., Povey, D., &amp; Khudanpur, S. (2015). Librispeech: An ASR corpus based on public domain audio books. In 2015 IEEE International Conference on Acoustics, Speech and Signal Processing (ICASSP) (pp. 5206-5210). IEEE.</a:t>
            </a:r>
            <a:endParaRPr sz="1600"/>
          </a:p>
          <a:p>
            <a:pPr indent="0" lvl="0" marL="0" rtl="0" algn="l">
              <a:spcBef>
                <a:spcPts val="1200"/>
              </a:spcBef>
              <a:spcAft>
                <a:spcPts val="0"/>
              </a:spcAft>
              <a:buNone/>
            </a:pPr>
            <a:r>
              <a:rPr lang="en" sz="1600"/>
              <a:t>[2] </a:t>
            </a:r>
            <a:r>
              <a:rPr lang="en" sz="1600"/>
              <a:t>Povey, D., Ghoshal, A., Boulianne, G., et al. (2011). The Kaldi Speech Recognition Toolkit. In IEEE 2011 Workshop on Automatic Speech Recognition and Understanding. IEEE Signal Processing Society</a:t>
            </a:r>
            <a:endParaRPr sz="1600"/>
          </a:p>
          <a:p>
            <a:pPr indent="0" lvl="0" marL="0" rtl="0" algn="l">
              <a:spcBef>
                <a:spcPts val="1200"/>
              </a:spcBef>
              <a:spcAft>
                <a:spcPts val="0"/>
              </a:spcAft>
              <a:buNone/>
            </a:pPr>
            <a:r>
              <a:rPr lang="en" sz="1600"/>
              <a:t>[3] </a:t>
            </a:r>
            <a:r>
              <a:rPr lang="en" sz="1600">
                <a:highlight>
                  <a:srgbClr val="FFFFFF"/>
                </a:highlight>
              </a:rPr>
              <a:t>Povey, D., Cheng, G., Wang, Y., Li, K., Xu, H., Yarmohammadi, M., Khudanpur, S. (2018) Semi-Orthogonal Low-Rank Matrix Factorization for Deep Neural Networks. Proc. Interspeech 2018, 3743-3747, doi: 10.21437/Interspeech.2018-1417</a:t>
            </a:r>
            <a:endParaRPr sz="1600"/>
          </a:p>
          <a:p>
            <a:pPr indent="0" lvl="0" marL="0" rtl="0" algn="l">
              <a:spcBef>
                <a:spcPts val="1200"/>
              </a:spcBef>
              <a:spcAft>
                <a:spcPts val="1200"/>
              </a:spcAft>
              <a:buNone/>
            </a:pPr>
            <a:r>
              <a:rPr lang="en" sz="1600"/>
              <a:t>[4] Baevski, A., Zhou, H., Mohamed, A., &amp; Auli, M. (2020). wav2vec 2.0: A Framework for Self-Supervised Learning of Speech Representations. ArXiv, abs/2006.11477.</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4"/>
          <p:cNvSpPr txBox="1"/>
          <p:nvPr>
            <p:ph type="title"/>
          </p:nvPr>
        </p:nvSpPr>
        <p:spPr>
          <a:xfrm>
            <a:off x="0" y="2155750"/>
            <a:ext cx="9144000" cy="626100"/>
          </a:xfrm>
          <a:prstGeom prst="rect">
            <a:avLst/>
          </a:prstGeom>
          <a:solidFill>
            <a:schemeClr val="lt1"/>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Question and Answers? (Please don’t be hard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172675" y="113325"/>
            <a:ext cx="85206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80"/>
              <a:t>Introduction to Robust Speech Recognition</a:t>
            </a:r>
            <a:endParaRPr sz="2380"/>
          </a:p>
        </p:txBody>
      </p:sp>
      <p:sp>
        <p:nvSpPr>
          <p:cNvPr id="75" name="Google Shape;75;p15"/>
          <p:cNvSpPr txBox="1"/>
          <p:nvPr>
            <p:ph idx="1" type="body"/>
          </p:nvPr>
        </p:nvSpPr>
        <p:spPr>
          <a:xfrm>
            <a:off x="172675" y="842350"/>
            <a:ext cx="8631000" cy="4007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F0F0F"/>
              </a:buClr>
              <a:buSzPts val="1300"/>
              <a:buFont typeface="Roboto"/>
              <a:buChar char="●"/>
            </a:pPr>
            <a:r>
              <a:rPr b="1" lang="en" sz="1300">
                <a:solidFill>
                  <a:srgbClr val="0F0F0F"/>
                </a:solidFill>
                <a:latin typeface="Roboto"/>
                <a:ea typeface="Roboto"/>
                <a:cs typeface="Roboto"/>
                <a:sym typeface="Roboto"/>
              </a:rPr>
              <a:t>Defining ASR</a:t>
            </a:r>
            <a:r>
              <a:rPr lang="en" sz="1300">
                <a:solidFill>
                  <a:srgbClr val="0F0F0F"/>
                </a:solidFill>
                <a:latin typeface="Roboto"/>
                <a:ea typeface="Roboto"/>
                <a:cs typeface="Roboto"/>
                <a:sym typeface="Roboto"/>
              </a:rPr>
              <a:t>: Automatic Speech Recognition (ASR) technology translates spoken words into written text, facilitating human-machine communication.</a:t>
            </a:r>
            <a:endParaRPr sz="1300">
              <a:solidFill>
                <a:srgbClr val="0F0F0F"/>
              </a:solidFill>
              <a:latin typeface="Roboto"/>
              <a:ea typeface="Roboto"/>
              <a:cs typeface="Roboto"/>
              <a:sym typeface="Roboto"/>
            </a:endParaRPr>
          </a:p>
          <a:p>
            <a:pPr indent="0" lvl="0" marL="0" rtl="0" algn="l">
              <a:spcBef>
                <a:spcPts val="0"/>
              </a:spcBef>
              <a:spcAft>
                <a:spcPts val="0"/>
              </a:spcAft>
              <a:buNone/>
            </a:pPr>
            <a:r>
              <a:t/>
            </a:r>
            <a:endParaRPr sz="1300">
              <a:solidFill>
                <a:srgbClr val="0F0F0F"/>
              </a:solidFill>
              <a:latin typeface="Roboto"/>
              <a:ea typeface="Roboto"/>
              <a:cs typeface="Roboto"/>
              <a:sym typeface="Roboto"/>
            </a:endParaRPr>
          </a:p>
          <a:p>
            <a:pPr indent="-311150" lvl="0" marL="457200" rtl="0" algn="l">
              <a:spcBef>
                <a:spcPts val="0"/>
              </a:spcBef>
              <a:spcAft>
                <a:spcPts val="0"/>
              </a:spcAft>
              <a:buClr>
                <a:srgbClr val="0F0F0F"/>
              </a:buClr>
              <a:buSzPts val="1300"/>
              <a:buFont typeface="Roboto"/>
              <a:buChar char="●"/>
            </a:pPr>
            <a:r>
              <a:rPr b="1" lang="en" sz="1300">
                <a:solidFill>
                  <a:srgbClr val="0F0F0F"/>
                </a:solidFill>
                <a:latin typeface="Roboto"/>
                <a:ea typeface="Roboto"/>
                <a:cs typeface="Roboto"/>
                <a:sym typeface="Roboto"/>
              </a:rPr>
              <a:t>Real-world Complexity</a:t>
            </a:r>
            <a:r>
              <a:rPr lang="en" sz="1300">
                <a:solidFill>
                  <a:srgbClr val="0F0F0F"/>
                </a:solidFill>
                <a:latin typeface="Roboto"/>
                <a:ea typeface="Roboto"/>
                <a:cs typeface="Roboto"/>
                <a:sym typeface="Roboto"/>
              </a:rPr>
              <a:t>: ASR systems often grapple with variables like ambient noise, diverse dialects, and non-standard speech patterns, which can significantly impact accuracy.</a:t>
            </a:r>
            <a:endParaRPr sz="1300">
              <a:solidFill>
                <a:srgbClr val="0F0F0F"/>
              </a:solidFill>
              <a:latin typeface="Roboto"/>
              <a:ea typeface="Roboto"/>
              <a:cs typeface="Roboto"/>
              <a:sym typeface="Roboto"/>
            </a:endParaRPr>
          </a:p>
          <a:p>
            <a:pPr indent="0" lvl="0" marL="457200" rtl="0" algn="l">
              <a:spcBef>
                <a:spcPts val="0"/>
              </a:spcBef>
              <a:spcAft>
                <a:spcPts val="0"/>
              </a:spcAft>
              <a:buNone/>
            </a:pPr>
            <a:r>
              <a:t/>
            </a:r>
            <a:endParaRPr sz="1300">
              <a:solidFill>
                <a:srgbClr val="0F0F0F"/>
              </a:solidFill>
              <a:latin typeface="Roboto"/>
              <a:ea typeface="Roboto"/>
              <a:cs typeface="Roboto"/>
              <a:sym typeface="Roboto"/>
            </a:endParaRPr>
          </a:p>
          <a:p>
            <a:pPr indent="-311150" lvl="0" marL="457200" rtl="0" algn="l">
              <a:spcBef>
                <a:spcPts val="0"/>
              </a:spcBef>
              <a:spcAft>
                <a:spcPts val="0"/>
              </a:spcAft>
              <a:buClr>
                <a:srgbClr val="0F0F0F"/>
              </a:buClr>
              <a:buSzPts val="1300"/>
              <a:buFont typeface="Roboto"/>
              <a:buChar char="●"/>
            </a:pPr>
            <a:r>
              <a:rPr b="1" lang="en" sz="1300">
                <a:solidFill>
                  <a:srgbClr val="0F0F0F"/>
                </a:solidFill>
                <a:latin typeface="Roboto"/>
                <a:ea typeface="Roboto"/>
                <a:cs typeface="Roboto"/>
                <a:sym typeface="Roboto"/>
              </a:rPr>
              <a:t>Challenges and Solutions</a:t>
            </a:r>
            <a:r>
              <a:rPr lang="en" sz="1300">
                <a:solidFill>
                  <a:srgbClr val="0F0F0F"/>
                </a:solidFill>
                <a:latin typeface="Roboto"/>
                <a:ea typeface="Roboto"/>
                <a:cs typeface="Roboto"/>
                <a:sym typeface="Roboto"/>
              </a:rPr>
              <a:t>: We'll explore common obstacles such as noisy environments, speaker variability, and speaker gender that ASR must overcome.</a:t>
            </a:r>
            <a:endParaRPr sz="1300">
              <a:solidFill>
                <a:srgbClr val="0F0F0F"/>
              </a:solidFill>
              <a:latin typeface="Roboto"/>
              <a:ea typeface="Roboto"/>
              <a:cs typeface="Roboto"/>
              <a:sym typeface="Roboto"/>
            </a:endParaRPr>
          </a:p>
          <a:p>
            <a:pPr indent="0" lvl="0" marL="457200" rtl="0" algn="l">
              <a:spcBef>
                <a:spcPts val="0"/>
              </a:spcBef>
              <a:spcAft>
                <a:spcPts val="0"/>
              </a:spcAft>
              <a:buNone/>
            </a:pPr>
            <a:r>
              <a:t/>
            </a:r>
            <a:endParaRPr sz="1300">
              <a:solidFill>
                <a:srgbClr val="0F0F0F"/>
              </a:solidFill>
              <a:latin typeface="Roboto"/>
              <a:ea typeface="Roboto"/>
              <a:cs typeface="Roboto"/>
              <a:sym typeface="Roboto"/>
            </a:endParaRPr>
          </a:p>
          <a:p>
            <a:pPr indent="-311150" lvl="0" marL="457200" rtl="0" algn="l">
              <a:spcBef>
                <a:spcPts val="0"/>
              </a:spcBef>
              <a:spcAft>
                <a:spcPts val="0"/>
              </a:spcAft>
              <a:buClr>
                <a:srgbClr val="0F0F0F"/>
              </a:buClr>
              <a:buSzPts val="1300"/>
              <a:buFont typeface="Roboto"/>
              <a:buChar char="●"/>
            </a:pPr>
            <a:r>
              <a:rPr b="1" lang="en" sz="1300">
                <a:solidFill>
                  <a:srgbClr val="0F0F0F"/>
                </a:solidFill>
                <a:latin typeface="Roboto"/>
                <a:ea typeface="Roboto"/>
                <a:cs typeface="Roboto"/>
                <a:sym typeface="Roboto"/>
              </a:rPr>
              <a:t>Benchmarking Robustness:</a:t>
            </a:r>
            <a:r>
              <a:rPr lang="en" sz="1300">
                <a:solidFill>
                  <a:srgbClr val="0F0F0F"/>
                </a:solidFill>
                <a:latin typeface="Roboto"/>
                <a:ea typeface="Roboto"/>
                <a:cs typeface="Roboto"/>
                <a:sym typeface="Roboto"/>
              </a:rPr>
              <a:t> Our analysis includes testing the robustness of ASR systems by Word-Error-Rate to simulate real-life conditions.</a:t>
            </a:r>
            <a:endParaRPr sz="1300">
              <a:solidFill>
                <a:srgbClr val="0F0F0F"/>
              </a:solidFill>
              <a:latin typeface="Roboto"/>
              <a:ea typeface="Roboto"/>
              <a:cs typeface="Roboto"/>
              <a:sym typeface="Roboto"/>
            </a:endParaRPr>
          </a:p>
          <a:p>
            <a:pPr indent="0" lvl="0" marL="0" rtl="0" algn="l">
              <a:spcBef>
                <a:spcPts val="0"/>
              </a:spcBef>
              <a:spcAft>
                <a:spcPts val="0"/>
              </a:spcAft>
              <a:buNone/>
            </a:pPr>
            <a:r>
              <a:t/>
            </a:r>
            <a:endParaRPr sz="1300">
              <a:solidFill>
                <a:srgbClr val="0F0F0F"/>
              </a:solidFill>
              <a:latin typeface="Roboto"/>
              <a:ea typeface="Roboto"/>
              <a:cs typeface="Roboto"/>
              <a:sym typeface="Roboto"/>
            </a:endParaRPr>
          </a:p>
          <a:p>
            <a:pPr indent="-311150" lvl="0" marL="457200" rtl="0" algn="l">
              <a:spcBef>
                <a:spcPts val="0"/>
              </a:spcBef>
              <a:spcAft>
                <a:spcPts val="0"/>
              </a:spcAft>
              <a:buClr>
                <a:srgbClr val="0F0F0F"/>
              </a:buClr>
              <a:buSzPts val="1300"/>
              <a:buFont typeface="Roboto"/>
              <a:buChar char="●"/>
            </a:pPr>
            <a:r>
              <a:rPr b="1" lang="en" sz="1300">
                <a:solidFill>
                  <a:srgbClr val="0F0F0F"/>
                </a:solidFill>
                <a:latin typeface="Roboto"/>
                <a:ea typeface="Roboto"/>
                <a:cs typeface="Roboto"/>
                <a:sym typeface="Roboto"/>
              </a:rPr>
              <a:t>Technological Advances</a:t>
            </a:r>
            <a:r>
              <a:rPr lang="en" sz="1300">
                <a:solidFill>
                  <a:srgbClr val="0F0F0F"/>
                </a:solidFill>
                <a:latin typeface="Roboto"/>
                <a:ea typeface="Roboto"/>
                <a:cs typeface="Roboto"/>
                <a:sym typeface="Roboto"/>
              </a:rPr>
              <a:t>: We highlight the techniques like deep neural networks to enhance ASR robustness.</a:t>
            </a:r>
            <a:endParaRPr sz="1300">
              <a:solidFill>
                <a:srgbClr val="0F0F0F"/>
              </a:solidFill>
              <a:latin typeface="Roboto"/>
              <a:ea typeface="Roboto"/>
              <a:cs typeface="Roboto"/>
              <a:sym typeface="Roboto"/>
            </a:endParaRPr>
          </a:p>
          <a:p>
            <a:pPr indent="0" lvl="0" marL="457200" rtl="0" algn="l">
              <a:spcBef>
                <a:spcPts val="0"/>
              </a:spcBef>
              <a:spcAft>
                <a:spcPts val="0"/>
              </a:spcAft>
              <a:buNone/>
            </a:pPr>
            <a:r>
              <a:t/>
            </a:r>
            <a:endParaRPr sz="1300">
              <a:solidFill>
                <a:srgbClr val="0F0F0F"/>
              </a:solidFill>
              <a:latin typeface="Roboto"/>
              <a:ea typeface="Roboto"/>
              <a:cs typeface="Roboto"/>
              <a:sym typeface="Roboto"/>
            </a:endParaRPr>
          </a:p>
          <a:p>
            <a:pPr indent="-311150" lvl="0" marL="457200" rtl="0" algn="l">
              <a:spcBef>
                <a:spcPts val="0"/>
              </a:spcBef>
              <a:spcAft>
                <a:spcPts val="0"/>
              </a:spcAft>
              <a:buClr>
                <a:srgbClr val="0F0F0F"/>
              </a:buClr>
              <a:buSzPts val="1300"/>
              <a:buFont typeface="Roboto"/>
              <a:buChar char="●"/>
            </a:pPr>
            <a:r>
              <a:rPr b="1" lang="en" sz="1300">
                <a:solidFill>
                  <a:srgbClr val="0F0F0F"/>
                </a:solidFill>
                <a:latin typeface="Roboto"/>
                <a:ea typeface="Roboto"/>
                <a:cs typeface="Roboto"/>
                <a:sym typeface="Roboto"/>
              </a:rPr>
              <a:t>Project Objective:</a:t>
            </a:r>
            <a:r>
              <a:rPr lang="en" sz="1300">
                <a:solidFill>
                  <a:srgbClr val="0F0F0F"/>
                </a:solidFill>
                <a:latin typeface="Roboto"/>
                <a:ea typeface="Roboto"/>
                <a:cs typeface="Roboto"/>
                <a:sym typeface="Roboto"/>
              </a:rPr>
              <a:t> The primary aim is to evaluate and improve ASR system performance, ensuring reliable recognition across different speakers and environments.</a:t>
            </a:r>
            <a:endParaRPr sz="1300">
              <a:solidFill>
                <a:srgbClr val="0F0F0F"/>
              </a:solidFill>
              <a:latin typeface="Roboto"/>
              <a:ea typeface="Roboto"/>
              <a:cs typeface="Roboto"/>
              <a:sym typeface="Roboto"/>
            </a:endParaRPr>
          </a:p>
          <a:p>
            <a:pPr indent="0" lvl="0" marL="0" rtl="0" algn="l">
              <a:spcBef>
                <a:spcPts val="0"/>
              </a:spcBef>
              <a:spcAft>
                <a:spcPts val="1200"/>
              </a:spcAft>
              <a:buNone/>
            </a:pPr>
            <a:r>
              <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1" type="body"/>
          </p:nvPr>
        </p:nvSpPr>
        <p:spPr>
          <a:xfrm>
            <a:off x="0" y="2911425"/>
            <a:ext cx="9144000" cy="20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Reflects real-world complexities: clean and background noise, diverse speakers, and linguistic variations.</a:t>
            </a:r>
            <a:endParaRPr sz="1300">
              <a:latin typeface="Roboto"/>
              <a:ea typeface="Roboto"/>
              <a:cs typeface="Roboto"/>
              <a:sym typeface="Roboto"/>
            </a:endParaRPr>
          </a:p>
          <a:p>
            <a:pPr indent="-311150" lvl="1" marL="914400" rtl="0" algn="l">
              <a:spcBef>
                <a:spcPts val="1200"/>
              </a:spcBef>
              <a:spcAft>
                <a:spcPts val="0"/>
              </a:spcAft>
              <a:buSzPts val="1300"/>
              <a:buFont typeface="Roboto"/>
              <a:buChar char="-"/>
            </a:pPr>
            <a:r>
              <a:rPr lang="en" sz="1300">
                <a:latin typeface="Roboto"/>
                <a:ea typeface="Roboto"/>
                <a:cs typeface="Roboto"/>
                <a:sym typeface="Roboto"/>
              </a:rPr>
              <a:t>Broad range of speakers: variations in accents, tones, and speaking styles.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Metadata only reveals the gender of the speakers</a:t>
            </a:r>
            <a:endParaRPr sz="1300">
              <a:latin typeface="Roboto"/>
              <a:ea typeface="Roboto"/>
              <a:cs typeface="Roboto"/>
              <a:sym typeface="Roboto"/>
            </a:endParaRPr>
          </a:p>
          <a:p>
            <a:pPr indent="0" lvl="0" marL="0" rtl="0" algn="l">
              <a:spcBef>
                <a:spcPts val="1200"/>
              </a:spcBef>
              <a:spcAft>
                <a:spcPts val="0"/>
              </a:spcAft>
              <a:buNone/>
            </a:pPr>
            <a:r>
              <a:rPr lang="en" sz="1300">
                <a:latin typeface="Roboto"/>
                <a:ea typeface="Roboto"/>
                <a:cs typeface="Roboto"/>
                <a:sym typeface="Roboto"/>
              </a:rPr>
              <a:t>Test-clean: 2620 clean speech utterances from 40 speakers (5.4 hours)</a:t>
            </a:r>
            <a:endParaRPr sz="1300">
              <a:latin typeface="Roboto"/>
              <a:ea typeface="Roboto"/>
              <a:cs typeface="Roboto"/>
              <a:sym typeface="Roboto"/>
            </a:endParaRPr>
          </a:p>
          <a:p>
            <a:pPr indent="0" lvl="0" marL="0" rtl="0" algn="l">
              <a:spcBef>
                <a:spcPts val="1200"/>
              </a:spcBef>
              <a:spcAft>
                <a:spcPts val="0"/>
              </a:spcAft>
              <a:buNone/>
            </a:pPr>
            <a:r>
              <a:rPr lang="en" sz="1300">
                <a:latin typeface="Roboto"/>
                <a:ea typeface="Roboto"/>
                <a:cs typeface="Roboto"/>
                <a:sym typeface="Roboto"/>
              </a:rPr>
              <a:t>Test-other: 2939 utterances from the same speakers, but with more background noise and other distortions</a:t>
            </a:r>
            <a:endParaRPr sz="1300">
              <a:latin typeface="Roboto"/>
              <a:ea typeface="Roboto"/>
              <a:cs typeface="Roboto"/>
              <a:sym typeface="Roboto"/>
            </a:endParaRPr>
          </a:p>
          <a:p>
            <a:pPr indent="0" lvl="0" marL="0" rtl="0" algn="l">
              <a:spcBef>
                <a:spcPts val="1200"/>
              </a:spcBef>
              <a:spcAft>
                <a:spcPts val="0"/>
              </a:spcAft>
              <a:buNone/>
            </a:pPr>
            <a:r>
              <a:rPr lang="en" sz="1300">
                <a:latin typeface="Roboto"/>
                <a:ea typeface="Roboto"/>
                <a:cs typeface="Roboto"/>
                <a:sym typeface="Roboto"/>
              </a:rPr>
              <a:t>Dataset Access: Available for download at</a:t>
            </a:r>
            <a:r>
              <a:rPr lang="en" sz="1300">
                <a:uFill>
                  <a:noFill/>
                </a:uFill>
                <a:latin typeface="Roboto"/>
                <a:ea typeface="Roboto"/>
                <a:cs typeface="Roboto"/>
                <a:sym typeface="Roboto"/>
                <a:hlinkClick r:id="rId3"/>
              </a:rPr>
              <a:t> </a:t>
            </a:r>
            <a:r>
              <a:rPr lang="en" sz="1300" u="sng">
                <a:latin typeface="Roboto"/>
                <a:ea typeface="Roboto"/>
                <a:cs typeface="Roboto"/>
                <a:sym typeface="Roboto"/>
                <a:hlinkClick r:id="rId4"/>
              </a:rPr>
              <a:t>OpenSLR</a:t>
            </a:r>
            <a:r>
              <a:rPr lang="en" sz="1300">
                <a:latin typeface="Roboto"/>
                <a:ea typeface="Roboto"/>
                <a:cs typeface="Roboto"/>
                <a:sym typeface="Roboto"/>
              </a:rPr>
              <a:t>.</a:t>
            </a:r>
            <a:endParaRPr sz="1300">
              <a:latin typeface="Roboto"/>
              <a:ea typeface="Roboto"/>
              <a:cs typeface="Roboto"/>
              <a:sym typeface="Roboto"/>
            </a:endParaRPr>
          </a:p>
          <a:p>
            <a:pPr indent="0" lvl="0" marL="0" rtl="0" algn="l">
              <a:spcBef>
                <a:spcPts val="1200"/>
              </a:spcBef>
              <a:spcAft>
                <a:spcPts val="0"/>
              </a:spcAft>
              <a:buNone/>
            </a:pPr>
            <a:r>
              <a:t/>
            </a:r>
            <a:endParaRPr sz="1300">
              <a:latin typeface="Roboto"/>
              <a:ea typeface="Roboto"/>
              <a:cs typeface="Roboto"/>
              <a:sym typeface="Roboto"/>
            </a:endParaRPr>
          </a:p>
          <a:p>
            <a:pPr indent="0" lvl="0" marL="0" rtl="0" algn="l">
              <a:spcBef>
                <a:spcPts val="1200"/>
              </a:spcBef>
              <a:spcAft>
                <a:spcPts val="1200"/>
              </a:spcAft>
              <a:buNone/>
            </a:pPr>
            <a:r>
              <a:t/>
            </a:r>
            <a:endParaRPr sz="1300">
              <a:latin typeface="Roboto"/>
              <a:ea typeface="Roboto"/>
              <a:cs typeface="Roboto"/>
              <a:sym typeface="Roboto"/>
            </a:endParaRPr>
          </a:p>
        </p:txBody>
      </p:sp>
      <p:sp>
        <p:nvSpPr>
          <p:cNvPr id="81" name="Google Shape;81;p16"/>
          <p:cNvSpPr txBox="1"/>
          <p:nvPr/>
        </p:nvSpPr>
        <p:spPr>
          <a:xfrm>
            <a:off x="4268250" y="1414325"/>
            <a:ext cx="56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corpus dataset hosted at </a:t>
            </a:r>
            <a:r>
              <a:rPr b="1" lang="en"/>
              <a:t>https://www.openslr.org/12</a:t>
            </a:r>
            <a:endParaRPr b="1"/>
          </a:p>
        </p:txBody>
      </p:sp>
      <p:pic>
        <p:nvPicPr>
          <p:cNvPr id="82" name="Google Shape;82;p16"/>
          <p:cNvPicPr preferRelativeResize="0"/>
          <p:nvPr/>
        </p:nvPicPr>
        <p:blipFill>
          <a:blip r:embed="rId5">
            <a:alphaModFix/>
          </a:blip>
          <a:stretch>
            <a:fillRect/>
          </a:stretch>
        </p:blipFill>
        <p:spPr>
          <a:xfrm>
            <a:off x="0" y="0"/>
            <a:ext cx="9143999" cy="29114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robustness in Librispeech</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Robustness to noise/distortions: compare performance test-clean and test-other.</a:t>
            </a:r>
            <a:endParaRPr/>
          </a:p>
          <a:p>
            <a:pPr indent="-342900" lvl="0" marL="457200" rtl="0" algn="l">
              <a:spcBef>
                <a:spcPts val="0"/>
              </a:spcBef>
              <a:spcAft>
                <a:spcPts val="0"/>
              </a:spcAft>
              <a:buSzPts val="1800"/>
              <a:buAutoNum type="arabicPeriod"/>
            </a:pPr>
            <a:r>
              <a:rPr lang="en"/>
              <a:t>Robustness to speaker variations: compare performance on female and male speeches</a:t>
            </a:r>
            <a:endParaRPr/>
          </a:p>
          <a:p>
            <a:pPr indent="0" lvl="0" marL="0" rtl="0" algn="l">
              <a:spcBef>
                <a:spcPts val="1200"/>
              </a:spcBef>
              <a:spcAft>
                <a:spcPts val="1200"/>
              </a:spcAft>
              <a:buNone/>
            </a:pPr>
            <a:r>
              <a:t/>
            </a:r>
            <a:endParaRPr/>
          </a:p>
        </p:txBody>
      </p:sp>
      <p:pic>
        <p:nvPicPr>
          <p:cNvPr id="89" name="Google Shape;89;p17"/>
          <p:cNvPicPr preferRelativeResize="0"/>
          <p:nvPr/>
        </p:nvPicPr>
        <p:blipFill>
          <a:blip r:embed="rId3">
            <a:alphaModFix/>
          </a:blip>
          <a:stretch>
            <a:fillRect/>
          </a:stretch>
        </p:blipFill>
        <p:spPr>
          <a:xfrm>
            <a:off x="2182950" y="2321450"/>
            <a:ext cx="4778099" cy="2458700"/>
          </a:xfrm>
          <a:prstGeom prst="rect">
            <a:avLst/>
          </a:prstGeom>
          <a:noFill/>
          <a:ln>
            <a:noFill/>
          </a:ln>
        </p:spPr>
      </p:pic>
      <p:sp>
        <p:nvSpPr>
          <p:cNvPr id="90" name="Google Shape;90;p17"/>
          <p:cNvSpPr txBox="1"/>
          <p:nvPr/>
        </p:nvSpPr>
        <p:spPr>
          <a:xfrm>
            <a:off x="5819875" y="4438025"/>
            <a:ext cx="51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F0F0F"/>
                </a:solidFill>
              </a:rPr>
              <a:t>[1]</a:t>
            </a:r>
            <a:endParaRPr sz="1300">
              <a:solidFill>
                <a:srgbClr val="0F0F0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247550" y="863550"/>
            <a:ext cx="8520600" cy="42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Official website: </a:t>
            </a:r>
            <a:r>
              <a:rPr lang="en" u="sng">
                <a:solidFill>
                  <a:schemeClr val="hlink"/>
                </a:solidFill>
                <a:hlinkClick r:id="rId3"/>
              </a:rPr>
              <a:t>https://kaldi-asr.org</a:t>
            </a:r>
            <a:r>
              <a:rPr lang="en"/>
              <a:t>        Github: </a:t>
            </a:r>
            <a:r>
              <a:rPr lang="en" u="sng">
                <a:solidFill>
                  <a:schemeClr val="hlink"/>
                </a:solidFill>
                <a:hlinkClick r:id="rId4"/>
              </a:rPr>
              <a:t>https://github.com/kaldi-asr/kaldi</a:t>
            </a:r>
            <a:endParaRPr/>
          </a:p>
        </p:txBody>
      </p:sp>
      <p:pic>
        <p:nvPicPr>
          <p:cNvPr id="96" name="Google Shape;96;p18"/>
          <p:cNvPicPr preferRelativeResize="0"/>
          <p:nvPr/>
        </p:nvPicPr>
        <p:blipFill>
          <a:blip r:embed="rId5">
            <a:alphaModFix/>
          </a:blip>
          <a:stretch>
            <a:fillRect/>
          </a:stretch>
        </p:blipFill>
        <p:spPr>
          <a:xfrm>
            <a:off x="390825" y="144300"/>
            <a:ext cx="8081226" cy="609100"/>
          </a:xfrm>
          <a:prstGeom prst="rect">
            <a:avLst/>
          </a:prstGeom>
          <a:noFill/>
          <a:ln>
            <a:noFill/>
          </a:ln>
        </p:spPr>
      </p:pic>
      <p:sp>
        <p:nvSpPr>
          <p:cNvPr id="97" name="Google Shape;97;p18"/>
          <p:cNvSpPr txBox="1"/>
          <p:nvPr/>
        </p:nvSpPr>
        <p:spPr>
          <a:xfrm>
            <a:off x="385800" y="1653025"/>
            <a:ext cx="8372400" cy="3201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Kaldi is a state-of-the-art automatic speech recognition (ASR) </a:t>
            </a:r>
            <a:r>
              <a:rPr lang="en">
                <a:solidFill>
                  <a:srgbClr val="FF0000"/>
                </a:solidFill>
              </a:rPr>
              <a:t>C++ </a:t>
            </a:r>
            <a:r>
              <a:rPr lang="en">
                <a:solidFill>
                  <a:srgbClr val="FF0000"/>
                </a:solidFill>
              </a:rPr>
              <a:t>toolkit</a:t>
            </a:r>
            <a:r>
              <a:rPr lang="en"/>
              <a:t>, containing almost any algorithm currently used in ASR systems.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It also contains recipes for training our own acoustic models on commonly used speech corpus such as </a:t>
            </a:r>
            <a:r>
              <a:rPr lang="en">
                <a:solidFill>
                  <a:srgbClr val="FF0000"/>
                </a:solidFill>
              </a:rPr>
              <a:t>LibriSpeech, Wall Street Journal(WSJ), Chime, TIMIT</a:t>
            </a:r>
            <a:r>
              <a:rPr lang="en"/>
              <a:t>, and more. These </a:t>
            </a:r>
            <a:r>
              <a:rPr lang="en">
                <a:solidFill>
                  <a:srgbClr val="FF0000"/>
                </a:solidFill>
              </a:rPr>
              <a:t>recipes</a:t>
            </a:r>
            <a:r>
              <a:rPr lang="en"/>
              <a:t> can also serve as a template for training acoustic models on our own speech data.</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Acoustic models are necessary not only for ASR, but also for </a:t>
            </a:r>
            <a:r>
              <a:rPr lang="en">
                <a:solidFill>
                  <a:srgbClr val="FF0000"/>
                </a:solidFill>
              </a:rPr>
              <a:t>forced alignment</a:t>
            </a:r>
            <a:r>
              <a:rPr lang="en"/>
              <a:t>, a technique used to align phonetic transcriptions with the corresponding speech audio, forcing the alignment of the audio with the text at the phoneme level.</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Kaldi provides </a:t>
            </a:r>
            <a:r>
              <a:rPr lang="en">
                <a:solidFill>
                  <a:srgbClr val="FF0000"/>
                </a:solidFill>
              </a:rPr>
              <a:t>tremendous flexibility and power</a:t>
            </a:r>
            <a:r>
              <a:rPr lang="en"/>
              <a:t> in training our own acoustic models and forced alignment system.</a:t>
            </a:r>
            <a:endParaRPr/>
          </a:p>
        </p:txBody>
      </p:sp>
      <p:sp>
        <p:nvSpPr>
          <p:cNvPr id="98" name="Google Shape;98;p18"/>
          <p:cNvSpPr txBox="1"/>
          <p:nvPr/>
        </p:nvSpPr>
        <p:spPr>
          <a:xfrm>
            <a:off x="7594950" y="226725"/>
            <a:ext cx="513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rPr>
              <a:t>[2]</a:t>
            </a:r>
            <a:endParaRPr sz="2000">
              <a:solidFill>
                <a:schemeClr val="lt1"/>
              </a:solidFill>
            </a:endParaRPr>
          </a:p>
        </p:txBody>
      </p:sp>
      <p:cxnSp>
        <p:nvCxnSpPr>
          <p:cNvPr id="99" name="Google Shape;99;p18"/>
          <p:cNvCxnSpPr/>
          <p:nvPr/>
        </p:nvCxnSpPr>
        <p:spPr>
          <a:xfrm flipH="1" rot="10800000">
            <a:off x="-13950" y="1483100"/>
            <a:ext cx="9171900" cy="4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288450" y="80975"/>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41596"/>
              <a:buFont typeface="Arial"/>
              <a:buNone/>
            </a:pPr>
            <a:r>
              <a:rPr lang="en" sz="2380"/>
              <a:t>General workflow of Kaldi </a:t>
            </a:r>
            <a:endParaRPr/>
          </a:p>
        </p:txBody>
      </p:sp>
      <p:grpSp>
        <p:nvGrpSpPr>
          <p:cNvPr id="105" name="Google Shape;105;p19"/>
          <p:cNvGrpSpPr/>
          <p:nvPr/>
        </p:nvGrpSpPr>
        <p:grpSpPr>
          <a:xfrm>
            <a:off x="0" y="707289"/>
            <a:ext cx="2214600" cy="3217636"/>
            <a:chOff x="0" y="1189989"/>
            <a:chExt cx="2214600" cy="3217636"/>
          </a:xfrm>
        </p:grpSpPr>
        <p:sp>
          <p:nvSpPr>
            <p:cNvPr id="106" name="Google Shape;106;p19"/>
            <p:cNvSpPr/>
            <p:nvPr/>
          </p:nvSpPr>
          <p:spPr>
            <a:xfrm>
              <a:off x="0" y="1189989"/>
              <a:ext cx="22146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1</a:t>
              </a:r>
              <a:endParaRPr>
                <a:solidFill>
                  <a:srgbClr val="FFFFFF"/>
                </a:solidFill>
                <a:latin typeface="Roboto"/>
                <a:ea typeface="Roboto"/>
                <a:cs typeface="Roboto"/>
                <a:sym typeface="Roboto"/>
              </a:endParaRPr>
            </a:p>
          </p:txBody>
        </p:sp>
        <p:sp>
          <p:nvSpPr>
            <p:cNvPr id="107" name="Google Shape;107;p19"/>
            <p:cNvSpPr txBox="1"/>
            <p:nvPr/>
          </p:nvSpPr>
          <p:spPr>
            <a:xfrm>
              <a:off x="120550" y="2057125"/>
              <a:ext cx="18393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a:t>
              </a:r>
              <a:r>
                <a:rPr lang="en" sz="1200">
                  <a:solidFill>
                    <a:srgbClr val="374151"/>
                  </a:solidFill>
                  <a:latin typeface="Roboto"/>
                  <a:ea typeface="Roboto"/>
                  <a:cs typeface="Roboto"/>
                  <a:sym typeface="Roboto"/>
                </a:rPr>
                <a:t>Obtain accurate transcripts of the speech data.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Format transcripts following Kaldi's requirements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Extract acoustic features from the audio using MFCC</a:t>
              </a:r>
              <a:endParaRPr sz="1100">
                <a:latin typeface="Roboto"/>
                <a:ea typeface="Roboto"/>
                <a:cs typeface="Roboto"/>
                <a:sym typeface="Roboto"/>
              </a:endParaRPr>
            </a:p>
          </p:txBody>
        </p:sp>
      </p:grpSp>
      <p:grpSp>
        <p:nvGrpSpPr>
          <p:cNvPr id="108" name="Google Shape;108;p19"/>
          <p:cNvGrpSpPr/>
          <p:nvPr/>
        </p:nvGrpSpPr>
        <p:grpSpPr>
          <a:xfrm>
            <a:off x="1838325" y="707075"/>
            <a:ext cx="2064000" cy="3217850"/>
            <a:chOff x="1838325" y="1189775"/>
            <a:chExt cx="2064000" cy="3217850"/>
          </a:xfrm>
        </p:grpSpPr>
        <p:sp>
          <p:nvSpPr>
            <p:cNvPr id="109" name="Google Shape;109;p19"/>
            <p:cNvSpPr/>
            <p:nvPr/>
          </p:nvSpPr>
          <p:spPr>
            <a:xfrm>
              <a:off x="1838325" y="1189775"/>
              <a:ext cx="2064000" cy="6690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2</a:t>
              </a:r>
              <a:endParaRPr>
                <a:solidFill>
                  <a:srgbClr val="FFFFFF"/>
                </a:solidFill>
                <a:latin typeface="Roboto"/>
                <a:ea typeface="Roboto"/>
                <a:cs typeface="Roboto"/>
                <a:sym typeface="Roboto"/>
              </a:endParaRPr>
            </a:p>
          </p:txBody>
        </p:sp>
        <p:sp>
          <p:nvSpPr>
            <p:cNvPr id="110" name="Google Shape;110;p19"/>
            <p:cNvSpPr txBox="1"/>
            <p:nvPr/>
          </p:nvSpPr>
          <p:spPr>
            <a:xfrm>
              <a:off x="1927725" y="2057125"/>
              <a:ext cx="17994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a:t>
              </a:r>
              <a:r>
                <a:rPr lang="en" sz="1200">
                  <a:solidFill>
                    <a:srgbClr val="374151"/>
                  </a:solidFill>
                  <a:latin typeface="Roboto"/>
                  <a:ea typeface="Roboto"/>
                  <a:cs typeface="Roboto"/>
                  <a:sym typeface="Roboto"/>
                </a:rPr>
                <a:t>Train the initial acoustic models using target framework, such as HMM-DNN or TDNN-F</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Incorporate contextual information sets later stage for more complex models.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111" name="Google Shape;111;p19"/>
          <p:cNvGrpSpPr/>
          <p:nvPr/>
        </p:nvGrpSpPr>
        <p:grpSpPr>
          <a:xfrm>
            <a:off x="3516750" y="707075"/>
            <a:ext cx="2064000" cy="3217850"/>
            <a:chOff x="3516750" y="1189775"/>
            <a:chExt cx="2064000" cy="3217850"/>
          </a:xfrm>
        </p:grpSpPr>
        <p:sp>
          <p:nvSpPr>
            <p:cNvPr id="112" name="Google Shape;112;p19"/>
            <p:cNvSpPr/>
            <p:nvPr/>
          </p:nvSpPr>
          <p:spPr>
            <a:xfrm>
              <a:off x="3516750" y="1189775"/>
              <a:ext cx="20640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3</a:t>
              </a:r>
              <a:endParaRPr>
                <a:solidFill>
                  <a:srgbClr val="FFFFFF"/>
                </a:solidFill>
                <a:latin typeface="Roboto"/>
                <a:ea typeface="Roboto"/>
                <a:cs typeface="Roboto"/>
                <a:sym typeface="Roboto"/>
              </a:endParaRPr>
            </a:p>
          </p:txBody>
        </p:sp>
        <p:sp>
          <p:nvSpPr>
            <p:cNvPr id="113" name="Google Shape;113;p19"/>
            <p:cNvSpPr txBox="1"/>
            <p:nvPr/>
          </p:nvSpPr>
          <p:spPr>
            <a:xfrm>
              <a:off x="3739450" y="2057125"/>
              <a:ext cx="17598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Force a</a:t>
              </a:r>
              <a:r>
                <a:rPr lang="en" sz="1200">
                  <a:solidFill>
                    <a:srgbClr val="374151"/>
                  </a:solidFill>
                  <a:latin typeface="Roboto"/>
                  <a:ea typeface="Roboto"/>
                  <a:cs typeface="Roboto"/>
                  <a:sym typeface="Roboto"/>
                </a:rPr>
                <a:t>lign audio with the initial acoustic models to optimize parameter estimation.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Training monophone/ triphone models that consider the phoneme context, using phonetic decision trees</a:t>
              </a:r>
              <a:endParaRPr sz="1100">
                <a:latin typeface="Roboto"/>
                <a:ea typeface="Roboto"/>
                <a:cs typeface="Roboto"/>
                <a:sym typeface="Roboto"/>
              </a:endParaRPr>
            </a:p>
          </p:txBody>
        </p:sp>
      </p:grpSp>
      <p:grpSp>
        <p:nvGrpSpPr>
          <p:cNvPr id="114" name="Google Shape;114;p19"/>
          <p:cNvGrpSpPr/>
          <p:nvPr/>
        </p:nvGrpSpPr>
        <p:grpSpPr>
          <a:xfrm>
            <a:off x="6874025" y="707075"/>
            <a:ext cx="2064025" cy="3164375"/>
            <a:chOff x="6874025" y="1189775"/>
            <a:chExt cx="2064025" cy="3164375"/>
          </a:xfrm>
        </p:grpSpPr>
        <p:sp>
          <p:nvSpPr>
            <p:cNvPr id="115" name="Google Shape;115;p19"/>
            <p:cNvSpPr/>
            <p:nvPr/>
          </p:nvSpPr>
          <p:spPr>
            <a:xfrm>
              <a:off x="6874025" y="1189775"/>
              <a:ext cx="20640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5</a:t>
              </a:r>
              <a:endParaRPr>
                <a:solidFill>
                  <a:srgbClr val="FFFFFF"/>
                </a:solidFill>
                <a:latin typeface="Roboto"/>
                <a:ea typeface="Roboto"/>
                <a:cs typeface="Roboto"/>
                <a:sym typeface="Roboto"/>
              </a:endParaRPr>
            </a:p>
          </p:txBody>
        </p:sp>
        <p:sp>
          <p:nvSpPr>
            <p:cNvPr id="116" name="Google Shape;116;p19"/>
            <p:cNvSpPr txBox="1"/>
            <p:nvPr/>
          </p:nvSpPr>
          <p:spPr>
            <a:xfrm>
              <a:off x="7184550" y="2003650"/>
              <a:ext cx="1753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 P</a:t>
              </a:r>
              <a:r>
                <a:rPr lang="en" sz="1200">
                  <a:solidFill>
                    <a:srgbClr val="374151"/>
                  </a:solidFill>
                  <a:latin typeface="Roboto"/>
                  <a:ea typeface="Roboto"/>
                  <a:cs typeface="Roboto"/>
                  <a:sym typeface="Roboto"/>
                </a:rPr>
                <a:t>erform final alignments using SAT techniques like FMLLR to fine-tune the acoustic models.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This stage ensures the models are robust and can generalize well across different speakers and contexts.</a:t>
              </a:r>
              <a:endParaRPr sz="1100">
                <a:latin typeface="Roboto"/>
                <a:ea typeface="Roboto"/>
                <a:cs typeface="Roboto"/>
                <a:sym typeface="Roboto"/>
              </a:endParaRPr>
            </a:p>
          </p:txBody>
        </p:sp>
      </p:grpSp>
      <p:grpSp>
        <p:nvGrpSpPr>
          <p:cNvPr id="117" name="Google Shape;117;p19"/>
          <p:cNvGrpSpPr/>
          <p:nvPr/>
        </p:nvGrpSpPr>
        <p:grpSpPr>
          <a:xfrm>
            <a:off x="5195350" y="707075"/>
            <a:ext cx="2064000" cy="3164375"/>
            <a:chOff x="5195350" y="1189775"/>
            <a:chExt cx="2064000" cy="3164375"/>
          </a:xfrm>
        </p:grpSpPr>
        <p:sp>
          <p:nvSpPr>
            <p:cNvPr id="118" name="Google Shape;118;p19"/>
            <p:cNvSpPr/>
            <p:nvPr/>
          </p:nvSpPr>
          <p:spPr>
            <a:xfrm>
              <a:off x="5195350" y="1189775"/>
              <a:ext cx="20640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4</a:t>
              </a:r>
              <a:endParaRPr>
                <a:solidFill>
                  <a:srgbClr val="FFFFFF"/>
                </a:solidFill>
                <a:latin typeface="Roboto"/>
                <a:ea typeface="Roboto"/>
                <a:cs typeface="Roboto"/>
                <a:sym typeface="Roboto"/>
              </a:endParaRPr>
            </a:p>
          </p:txBody>
        </p:sp>
        <p:sp>
          <p:nvSpPr>
            <p:cNvPr id="119" name="Google Shape;119;p19"/>
            <p:cNvSpPr txBox="1"/>
            <p:nvPr/>
          </p:nvSpPr>
          <p:spPr>
            <a:xfrm>
              <a:off x="5479325" y="2003650"/>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a:t>
              </a:r>
              <a:r>
                <a:rPr lang="en" sz="1200">
                  <a:solidFill>
                    <a:srgbClr val="374151"/>
                  </a:solidFill>
                  <a:latin typeface="Roboto"/>
                  <a:ea typeface="Roboto"/>
                  <a:cs typeface="Roboto"/>
                  <a:sym typeface="Roboto"/>
                </a:rPr>
                <a:t>Iterate the process of alignment and training</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Incorporating advanced techniques like LDA-MLLT or SAT to refine the triphone models. </a:t>
              </a:r>
              <a:endParaRPr sz="1100">
                <a:latin typeface="Roboto"/>
                <a:ea typeface="Roboto"/>
                <a:cs typeface="Roboto"/>
                <a:sym typeface="Roboto"/>
              </a:endParaRPr>
            </a:p>
          </p:txBody>
        </p:sp>
      </p:grpSp>
      <p:sp>
        <p:nvSpPr>
          <p:cNvPr id="120" name="Google Shape;120;p19"/>
          <p:cNvSpPr/>
          <p:nvPr/>
        </p:nvSpPr>
        <p:spPr>
          <a:xfrm>
            <a:off x="0" y="707289"/>
            <a:ext cx="22146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1. </a:t>
            </a:r>
            <a:r>
              <a:rPr lang="en" sz="1200">
                <a:solidFill>
                  <a:schemeClr val="lt1"/>
                </a:solidFill>
                <a:latin typeface="Roboto"/>
                <a:ea typeface="Roboto"/>
                <a:cs typeface="Roboto"/>
                <a:sym typeface="Roboto"/>
              </a:rPr>
              <a:t>Transcript Preparation &amp; Feature Extraction</a:t>
            </a:r>
            <a:endParaRPr>
              <a:solidFill>
                <a:schemeClr val="lt1"/>
              </a:solidFill>
              <a:latin typeface="Roboto"/>
              <a:ea typeface="Roboto"/>
              <a:cs typeface="Roboto"/>
              <a:sym typeface="Roboto"/>
            </a:endParaRPr>
          </a:p>
        </p:txBody>
      </p:sp>
      <p:sp>
        <p:nvSpPr>
          <p:cNvPr id="121" name="Google Shape;121;p19"/>
          <p:cNvSpPr/>
          <p:nvPr/>
        </p:nvSpPr>
        <p:spPr>
          <a:xfrm>
            <a:off x="1838325" y="707075"/>
            <a:ext cx="2260200" cy="6690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2. Acoustic Model Training</a:t>
            </a:r>
            <a:endParaRPr>
              <a:solidFill>
                <a:srgbClr val="FFFFFF"/>
              </a:solidFill>
              <a:latin typeface="Roboto"/>
              <a:ea typeface="Roboto"/>
              <a:cs typeface="Roboto"/>
              <a:sym typeface="Roboto"/>
            </a:endParaRPr>
          </a:p>
        </p:txBody>
      </p:sp>
      <p:sp>
        <p:nvSpPr>
          <p:cNvPr id="122" name="Google Shape;122;p19"/>
          <p:cNvSpPr/>
          <p:nvPr/>
        </p:nvSpPr>
        <p:spPr>
          <a:xfrm>
            <a:off x="3610700" y="707075"/>
            <a:ext cx="22146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3. Audio Alignment &amp; </a:t>
            </a:r>
            <a:r>
              <a:rPr lang="en" sz="1200">
                <a:solidFill>
                  <a:srgbClr val="FFFFFF"/>
                </a:solidFill>
                <a:latin typeface="Roboto"/>
                <a:ea typeface="Roboto"/>
                <a:cs typeface="Roboto"/>
                <a:sym typeface="Roboto"/>
              </a:rPr>
              <a:t>Contextual Modeling</a:t>
            </a:r>
            <a:endParaRPr>
              <a:solidFill>
                <a:srgbClr val="FFFFFF"/>
              </a:solidFill>
              <a:latin typeface="Roboto"/>
              <a:ea typeface="Roboto"/>
              <a:cs typeface="Roboto"/>
              <a:sym typeface="Roboto"/>
            </a:endParaRPr>
          </a:p>
        </p:txBody>
      </p:sp>
      <p:sp>
        <p:nvSpPr>
          <p:cNvPr id="123" name="Google Shape;123;p19"/>
          <p:cNvSpPr/>
          <p:nvPr/>
        </p:nvSpPr>
        <p:spPr>
          <a:xfrm>
            <a:off x="7002350" y="707300"/>
            <a:ext cx="20640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Final Alignment &amp; Model Optimization</a:t>
            </a:r>
            <a:endParaRPr>
              <a:solidFill>
                <a:srgbClr val="FFFFFF"/>
              </a:solidFill>
              <a:latin typeface="Roboto"/>
              <a:ea typeface="Roboto"/>
              <a:cs typeface="Roboto"/>
              <a:sym typeface="Roboto"/>
            </a:endParaRPr>
          </a:p>
        </p:txBody>
      </p:sp>
      <p:sp>
        <p:nvSpPr>
          <p:cNvPr id="124" name="Google Shape;124;p19"/>
          <p:cNvSpPr/>
          <p:nvPr/>
        </p:nvSpPr>
        <p:spPr>
          <a:xfrm>
            <a:off x="5323775" y="707075"/>
            <a:ext cx="20640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Refined Model Training</a:t>
            </a:r>
            <a:endParaRPr>
              <a:solidFill>
                <a:srgbClr val="FFFFFF"/>
              </a:solidFill>
              <a:latin typeface="Roboto"/>
              <a:ea typeface="Roboto"/>
              <a:cs typeface="Roboto"/>
              <a:sym typeface="Roboto"/>
            </a:endParaRPr>
          </a:p>
        </p:txBody>
      </p:sp>
      <p:cxnSp>
        <p:nvCxnSpPr>
          <p:cNvPr id="125" name="Google Shape;125;p19"/>
          <p:cNvCxnSpPr/>
          <p:nvPr/>
        </p:nvCxnSpPr>
        <p:spPr>
          <a:xfrm>
            <a:off x="1863550" y="1395975"/>
            <a:ext cx="0" cy="365700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19"/>
          <p:cNvCxnSpPr/>
          <p:nvPr/>
        </p:nvCxnSpPr>
        <p:spPr>
          <a:xfrm>
            <a:off x="3705500" y="1395975"/>
            <a:ext cx="0" cy="3657000"/>
          </a:xfrm>
          <a:prstGeom prst="straightConnector1">
            <a:avLst/>
          </a:prstGeom>
          <a:noFill/>
          <a:ln cap="flat" cmpd="sng" w="9525">
            <a:solidFill>
              <a:schemeClr val="dk2"/>
            </a:solidFill>
            <a:prstDash val="solid"/>
            <a:round/>
            <a:headEnd len="med" w="med" type="none"/>
            <a:tailEnd len="med" w="med" type="none"/>
          </a:ln>
        </p:spPr>
      </p:cxnSp>
      <p:cxnSp>
        <p:nvCxnSpPr>
          <p:cNvPr id="127" name="Google Shape;127;p19"/>
          <p:cNvCxnSpPr/>
          <p:nvPr/>
        </p:nvCxnSpPr>
        <p:spPr>
          <a:xfrm>
            <a:off x="5472600" y="1395975"/>
            <a:ext cx="0" cy="36570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19"/>
          <p:cNvCxnSpPr/>
          <p:nvPr/>
        </p:nvCxnSpPr>
        <p:spPr>
          <a:xfrm>
            <a:off x="7100675" y="1376075"/>
            <a:ext cx="0" cy="3657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Tested m</a:t>
            </a:r>
            <a:r>
              <a:rPr lang="en"/>
              <a:t>odels</a:t>
            </a:r>
            <a:endParaRPr/>
          </a:p>
        </p:txBody>
      </p:sp>
      <p:sp>
        <p:nvSpPr>
          <p:cNvPr id="134" name="Google Shape;134;p20"/>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TDNN-F (Time Delay Neural Network with Factored parameters)</a:t>
            </a:r>
            <a:endParaRPr/>
          </a:p>
          <a:p>
            <a:pPr indent="-342900" lvl="0" marL="457200" rtl="0" algn="l">
              <a:spcBef>
                <a:spcPts val="0"/>
              </a:spcBef>
              <a:spcAft>
                <a:spcPts val="0"/>
              </a:spcAft>
              <a:buSzPts val="1800"/>
              <a:buAutoNum type="arabicPeriod"/>
            </a:pPr>
            <a:r>
              <a:rPr lang="en"/>
              <a:t>Wav2vec 2.0 (Self-supervised wave to vector representation)</a:t>
            </a:r>
            <a:endParaRPr/>
          </a:p>
          <a:p>
            <a:pPr indent="-342900" lvl="1" marL="914400" rtl="0" algn="l">
              <a:spcBef>
                <a:spcPts val="0"/>
              </a:spcBef>
              <a:spcAft>
                <a:spcPts val="0"/>
              </a:spcAft>
              <a:buSzPts val="1800"/>
              <a:buAutoNum type="alphaLcPeriod"/>
            </a:pPr>
            <a:r>
              <a:rPr lang="en" sz="1800"/>
              <a:t>Wav2vec 2.0 base</a:t>
            </a:r>
            <a:endParaRPr sz="1800"/>
          </a:p>
          <a:p>
            <a:pPr indent="-342900" lvl="1" marL="914400" rtl="0" algn="l">
              <a:spcBef>
                <a:spcPts val="0"/>
              </a:spcBef>
              <a:spcAft>
                <a:spcPts val="0"/>
              </a:spcAft>
              <a:buSzPts val="1800"/>
              <a:buAutoNum type="alphaLcPeriod"/>
            </a:pPr>
            <a:r>
              <a:rPr lang="en" sz="1800"/>
              <a:t>Wav2vec 2.0 base + 4-gram Language model (LM)</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183400" y="145400"/>
            <a:ext cx="47892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TDNN-F model</a:t>
            </a:r>
            <a:endParaRPr/>
          </a:p>
        </p:txBody>
      </p:sp>
      <p:sp>
        <p:nvSpPr>
          <p:cNvPr id="140" name="Google Shape;140;p21"/>
          <p:cNvSpPr txBox="1"/>
          <p:nvPr>
            <p:ph idx="1" type="body"/>
          </p:nvPr>
        </p:nvSpPr>
        <p:spPr>
          <a:xfrm>
            <a:off x="4911100" y="1432425"/>
            <a:ext cx="4182900" cy="2796300"/>
          </a:xfrm>
          <a:prstGeom prst="rect">
            <a:avLst/>
          </a:prstGeom>
        </p:spPr>
        <p:txBody>
          <a:bodyPr anchorCtr="0" anchor="t" bIns="91425" lIns="91425" spcFirstLastPara="1" rIns="91425" wrap="square" tIns="91425">
            <a:noAutofit/>
          </a:bodyPr>
          <a:lstStyle/>
          <a:p>
            <a:pPr indent="-317500" lvl="0" marL="457200" rtl="0" algn="l">
              <a:spcBef>
                <a:spcPts val="15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Temporal Modeling of audio sequence</a:t>
            </a:r>
            <a:endParaRPr sz="1400">
              <a:solidFill>
                <a:srgbClr val="000000"/>
              </a:solidFill>
              <a:latin typeface="Roboto"/>
              <a:ea typeface="Roboto"/>
              <a:cs typeface="Roboto"/>
              <a:sym typeface="Roboto"/>
            </a:endParaRPr>
          </a:p>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Parameter Efficiency: The 'Factored' aspect of TDNN-F uses a low-rank matrix factorization approach</a:t>
            </a:r>
            <a:endParaRPr sz="1400">
              <a:solidFill>
                <a:srgbClr val="000000"/>
              </a:solidFill>
              <a:latin typeface="Roboto"/>
              <a:ea typeface="Roboto"/>
              <a:cs typeface="Roboto"/>
              <a:sym typeface="Roboto"/>
            </a:endParaRPr>
          </a:p>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Semi-Orthogonality: semi-orthogonal constraints on matrix factors</a:t>
            </a:r>
            <a:endParaRPr sz="1400">
              <a:solidFill>
                <a:srgbClr val="000000"/>
              </a:solidFill>
              <a:latin typeface="Roboto"/>
              <a:ea typeface="Roboto"/>
              <a:cs typeface="Roboto"/>
              <a:sym typeface="Roboto"/>
            </a:endParaRPr>
          </a:p>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Performance: TDNN-F models typically outperform standard TDNNs by achieving better accuracy with fewer parameters.</a:t>
            </a:r>
            <a:endParaRPr sz="1400">
              <a:solidFill>
                <a:srgbClr val="000000"/>
              </a:solidFill>
              <a:latin typeface="Roboto"/>
              <a:ea typeface="Roboto"/>
              <a:cs typeface="Roboto"/>
              <a:sym typeface="Roboto"/>
            </a:endParaRPr>
          </a:p>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Integration: TDNN-F is often used in Kaldi's chain models with LF-MMI training</a:t>
            </a:r>
            <a:endParaRPr sz="1400"/>
          </a:p>
        </p:txBody>
      </p:sp>
      <p:pic>
        <p:nvPicPr>
          <p:cNvPr id="141" name="Google Shape;141;p21"/>
          <p:cNvPicPr preferRelativeResize="0"/>
          <p:nvPr/>
        </p:nvPicPr>
        <p:blipFill rotWithShape="1">
          <a:blip r:embed="rId3">
            <a:alphaModFix/>
          </a:blip>
          <a:srcRect b="16001" l="12739" r="0" t="0"/>
          <a:stretch/>
        </p:blipFill>
        <p:spPr>
          <a:xfrm>
            <a:off x="183400" y="812325"/>
            <a:ext cx="4694973" cy="3416399"/>
          </a:xfrm>
          <a:prstGeom prst="rect">
            <a:avLst/>
          </a:prstGeom>
          <a:noFill/>
          <a:ln>
            <a:noFill/>
          </a:ln>
        </p:spPr>
      </p:pic>
      <p:pic>
        <p:nvPicPr>
          <p:cNvPr id="142" name="Google Shape;142;p21"/>
          <p:cNvPicPr preferRelativeResize="0"/>
          <p:nvPr/>
        </p:nvPicPr>
        <p:blipFill>
          <a:blip r:embed="rId4">
            <a:alphaModFix/>
          </a:blip>
          <a:stretch>
            <a:fillRect/>
          </a:stretch>
        </p:blipFill>
        <p:spPr>
          <a:xfrm>
            <a:off x="419725" y="4308225"/>
            <a:ext cx="4106475" cy="322825"/>
          </a:xfrm>
          <a:prstGeom prst="rect">
            <a:avLst/>
          </a:prstGeom>
          <a:noFill/>
          <a:ln>
            <a:noFill/>
          </a:ln>
        </p:spPr>
      </p:pic>
      <p:sp>
        <p:nvSpPr>
          <p:cNvPr id="143" name="Google Shape;143;p21"/>
          <p:cNvSpPr txBox="1"/>
          <p:nvPr/>
        </p:nvSpPr>
        <p:spPr>
          <a:xfrm>
            <a:off x="4526200" y="4269538"/>
            <a:ext cx="3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